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2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9929813" cy="6799263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Montserrat" panose="020B0604020202020204" charset="0"/>
      <p:regular r:id="rId29"/>
      <p:bold r:id="rId30"/>
      <p:italic r:id="rId31"/>
      <p:boldItalic r:id="rId32"/>
    </p:embeddedFont>
    <p:embeddedFont>
      <p:font typeface="Roboto" panose="02000000000000000000" pitchFamily="2" charset="0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849">
          <p15:clr>
            <a:srgbClr val="A4A3A4"/>
          </p15:clr>
        </p15:guide>
        <p15:guide id="2" pos="884">
          <p15:clr>
            <a:srgbClr val="A4A3A4"/>
          </p15:clr>
        </p15:guide>
        <p15:guide id="3" orient="horz" pos="1166">
          <p15:clr>
            <a:srgbClr val="A4A3A4"/>
          </p15:clr>
        </p15:guide>
        <p15:guide id="4" pos="521">
          <p15:clr>
            <a:srgbClr val="A4A3A4"/>
          </p15:clr>
        </p15:guide>
        <p15:guide id="5" orient="horz" pos="2527">
          <p15:clr>
            <a:srgbClr val="000000"/>
          </p15:clr>
        </p15:guide>
        <p15:guide id="6" pos="340">
          <p15:clr>
            <a:srgbClr val="000000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2">
          <p15:clr>
            <a:srgbClr val="A4A3A4"/>
          </p15:clr>
        </p15:guide>
        <p15:guide id="2" pos="312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atricia Louro Paralta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DC7C65B-1D1E-4F3C-9C3A-842B0015AA6B}">
  <a:tblStyle styleId="{EDC7C65B-1D1E-4F3C-9C3A-842B0015AA6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800" y="52"/>
      </p:cViewPr>
      <p:guideLst>
        <p:guide orient="horz" pos="849"/>
        <p:guide pos="884"/>
        <p:guide orient="horz" pos="1166"/>
        <p:guide pos="521"/>
        <p:guide orient="horz" pos="2527"/>
        <p:guide pos="3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142"/>
        <p:guide pos="312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2.fntdata"/><Relationship Id="rId39" Type="http://schemas.openxmlformats.org/officeDocument/2006/relationships/viewProps" Target="viewProps.xml"/><Relationship Id="rId21" Type="http://schemas.openxmlformats.org/officeDocument/2006/relationships/slide" Target="slides/slide19.xml"/><Relationship Id="rId34" Type="http://schemas.openxmlformats.org/officeDocument/2006/relationships/font" Target="fonts/font10.fnt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5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1-04-28T20:11:12.718" idx="1">
    <p:pos x="6000" y="0"/>
    <p:text>apresentamos o que está a ser feito a nível internacional?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02919" cy="339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24596" y="0"/>
            <a:ext cx="4302919" cy="339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698750" y="509588"/>
            <a:ext cx="4532313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2982" y="3229650"/>
            <a:ext cx="7943850" cy="3059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58120"/>
            <a:ext cx="4302919" cy="339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24596" y="6458120"/>
            <a:ext cx="4302919" cy="339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8750" y="509588"/>
            <a:ext cx="4532313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1" name="Google Shape;131;p1:notes"/>
          <p:cNvSpPr txBox="1">
            <a:spLocks noGrp="1"/>
          </p:cNvSpPr>
          <p:nvPr>
            <p:ph type="body" idx="1"/>
          </p:nvPr>
        </p:nvSpPr>
        <p:spPr>
          <a:xfrm>
            <a:off x="992982" y="3229650"/>
            <a:ext cx="7943850" cy="3059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1:notes"/>
          <p:cNvSpPr txBox="1">
            <a:spLocks noGrp="1"/>
          </p:cNvSpPr>
          <p:nvPr>
            <p:ph type="sldNum" idx="12"/>
          </p:nvPr>
        </p:nvSpPr>
        <p:spPr>
          <a:xfrm>
            <a:off x="5624596" y="6458120"/>
            <a:ext cx="4302919" cy="339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b7d93798e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8750" y="509588"/>
            <a:ext cx="4532400" cy="2549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6" name="Google Shape;146;gb7d93798e5_0_0:notes"/>
          <p:cNvSpPr txBox="1">
            <a:spLocks noGrp="1"/>
          </p:cNvSpPr>
          <p:nvPr>
            <p:ph type="body" idx="1"/>
          </p:nvPr>
        </p:nvSpPr>
        <p:spPr>
          <a:xfrm>
            <a:off x="992982" y="3229650"/>
            <a:ext cx="7943700" cy="305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gb7d93798e5_0_0:notes"/>
          <p:cNvSpPr txBox="1">
            <a:spLocks noGrp="1"/>
          </p:cNvSpPr>
          <p:nvPr>
            <p:ph type="sldNum" idx="12"/>
          </p:nvPr>
        </p:nvSpPr>
        <p:spPr>
          <a:xfrm>
            <a:off x="5624596" y="6458120"/>
            <a:ext cx="4302900" cy="3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780cd585f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8750" y="509588"/>
            <a:ext cx="4532400" cy="2549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g780cd585f4_0_0:notes"/>
          <p:cNvSpPr txBox="1">
            <a:spLocks noGrp="1"/>
          </p:cNvSpPr>
          <p:nvPr>
            <p:ph type="body" idx="1"/>
          </p:nvPr>
        </p:nvSpPr>
        <p:spPr>
          <a:xfrm>
            <a:off x="992982" y="3229650"/>
            <a:ext cx="7943700" cy="305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g780cd585f4_0_0:notes"/>
          <p:cNvSpPr txBox="1">
            <a:spLocks noGrp="1"/>
          </p:cNvSpPr>
          <p:nvPr>
            <p:ph type="sldNum" idx="12"/>
          </p:nvPr>
        </p:nvSpPr>
        <p:spPr>
          <a:xfrm>
            <a:off x="5624596" y="6458120"/>
            <a:ext cx="4302900" cy="3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52ea92b525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8750" y="509588"/>
            <a:ext cx="4532400" cy="2549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7" name="Google Shape;167;g52ea92b525_0_14:notes"/>
          <p:cNvSpPr txBox="1">
            <a:spLocks noGrp="1"/>
          </p:cNvSpPr>
          <p:nvPr>
            <p:ph type="body" idx="1"/>
          </p:nvPr>
        </p:nvSpPr>
        <p:spPr>
          <a:xfrm>
            <a:off x="992982" y="3229650"/>
            <a:ext cx="7943700" cy="305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g52ea92b525_0_14:notes"/>
          <p:cNvSpPr txBox="1">
            <a:spLocks noGrp="1"/>
          </p:cNvSpPr>
          <p:nvPr>
            <p:ph type="sldNum" idx="12"/>
          </p:nvPr>
        </p:nvSpPr>
        <p:spPr>
          <a:xfrm>
            <a:off x="5624596" y="6458120"/>
            <a:ext cx="4302900" cy="3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d078bd71d3_0_4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2090" y="509944"/>
            <a:ext cx="8826600" cy="2549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d078bd71d3_0_421:notes"/>
          <p:cNvSpPr txBox="1">
            <a:spLocks noGrp="1"/>
          </p:cNvSpPr>
          <p:nvPr>
            <p:ph type="body" idx="1"/>
          </p:nvPr>
        </p:nvSpPr>
        <p:spPr>
          <a:xfrm>
            <a:off x="992980" y="3229644"/>
            <a:ext cx="7943700" cy="3059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600"/>
              <a:buFont typeface="Montserrat"/>
              <a:buChar char="●"/>
            </a:pPr>
            <a:r>
              <a:rPr lang="pt-PT" sz="1300">
                <a:solidFill>
                  <a:srgbClr val="0070C0"/>
                </a:solidFill>
                <a:highlight>
                  <a:srgbClr val="FFFF00"/>
                </a:highlight>
              </a:rPr>
              <a:t>M10 (JUN21) Publicação do </a:t>
            </a:r>
            <a:r>
              <a:rPr lang="pt-PT" sz="1300" b="1">
                <a:solidFill>
                  <a:srgbClr val="0070C0"/>
                </a:solidFill>
                <a:highlight>
                  <a:srgbClr val="FFFF00"/>
                </a:highlight>
              </a:rPr>
              <a:t>rascunho </a:t>
            </a:r>
            <a:r>
              <a:rPr lang="pt-PT" sz="1300">
                <a:solidFill>
                  <a:srgbClr val="0070C0"/>
                </a:solidFill>
                <a:highlight>
                  <a:srgbClr val="FFFF00"/>
                </a:highlight>
              </a:rPr>
              <a:t>do II Plano para a </a:t>
            </a:r>
            <a:r>
              <a:rPr lang="pt-PT" sz="1300" b="1">
                <a:solidFill>
                  <a:srgbClr val="0070C0"/>
                </a:solidFill>
                <a:highlight>
                  <a:srgbClr val="FFFF00"/>
                </a:highlight>
              </a:rPr>
              <a:t>consulta pública</a:t>
            </a:r>
            <a:endParaRPr b="1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d078bd71d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8750" y="509588"/>
            <a:ext cx="4532400" cy="2549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d078bd71d3_0_0:notes"/>
          <p:cNvSpPr txBox="1">
            <a:spLocks noGrp="1"/>
          </p:cNvSpPr>
          <p:nvPr>
            <p:ph type="body" idx="1"/>
          </p:nvPr>
        </p:nvSpPr>
        <p:spPr>
          <a:xfrm>
            <a:off x="992982" y="3229650"/>
            <a:ext cx="7943700" cy="3059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gd078bd71d3_0_0:notes"/>
          <p:cNvSpPr txBox="1">
            <a:spLocks noGrp="1"/>
          </p:cNvSpPr>
          <p:nvPr>
            <p:ph type="sldNum" idx="12"/>
          </p:nvPr>
        </p:nvSpPr>
        <p:spPr>
          <a:xfrm>
            <a:off x="5624596" y="6458120"/>
            <a:ext cx="4302900" cy="339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PT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d05a1b06fd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8750" y="509588"/>
            <a:ext cx="4532400" cy="2549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7" name="Google Shape;217;gd05a1b06fd_0_1:notes"/>
          <p:cNvSpPr txBox="1">
            <a:spLocks noGrp="1"/>
          </p:cNvSpPr>
          <p:nvPr>
            <p:ph type="body" idx="1"/>
          </p:nvPr>
        </p:nvSpPr>
        <p:spPr>
          <a:xfrm>
            <a:off x="992982" y="3229650"/>
            <a:ext cx="7943700" cy="305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gd05a1b06fd_0_1:notes"/>
          <p:cNvSpPr txBox="1">
            <a:spLocks noGrp="1"/>
          </p:cNvSpPr>
          <p:nvPr>
            <p:ph type="sldNum" idx="12"/>
          </p:nvPr>
        </p:nvSpPr>
        <p:spPr>
          <a:xfrm>
            <a:off x="5624596" y="6458120"/>
            <a:ext cx="4302900" cy="3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b730892512_0_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1656" y="509944"/>
            <a:ext cx="8826600" cy="2549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7" name="Google Shape;227;gb730892512_0_123:notes"/>
          <p:cNvSpPr txBox="1">
            <a:spLocks noGrp="1"/>
          </p:cNvSpPr>
          <p:nvPr>
            <p:ph type="body" idx="1"/>
          </p:nvPr>
        </p:nvSpPr>
        <p:spPr>
          <a:xfrm>
            <a:off x="992981" y="3229650"/>
            <a:ext cx="7943700" cy="305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8" name="Google Shape;228;gb730892512_0_123:notes"/>
          <p:cNvSpPr txBox="1">
            <a:spLocks noGrp="1"/>
          </p:cNvSpPr>
          <p:nvPr>
            <p:ph type="sldNum" idx="12"/>
          </p:nvPr>
        </p:nvSpPr>
        <p:spPr>
          <a:xfrm>
            <a:off x="5624596" y="6458120"/>
            <a:ext cx="4302900" cy="3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pt-PT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d078bd71d3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8750" y="509588"/>
            <a:ext cx="4532400" cy="2549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7" name="Google Shape;237;gd078bd71d3_0_40:notes"/>
          <p:cNvSpPr txBox="1">
            <a:spLocks noGrp="1"/>
          </p:cNvSpPr>
          <p:nvPr>
            <p:ph type="body" idx="1"/>
          </p:nvPr>
        </p:nvSpPr>
        <p:spPr>
          <a:xfrm>
            <a:off x="992982" y="3229650"/>
            <a:ext cx="7943700" cy="305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gd078bd71d3_0_40:notes"/>
          <p:cNvSpPr txBox="1">
            <a:spLocks noGrp="1"/>
          </p:cNvSpPr>
          <p:nvPr>
            <p:ph type="sldNum" idx="12"/>
          </p:nvPr>
        </p:nvSpPr>
        <p:spPr>
          <a:xfrm>
            <a:off x="5624596" y="6458120"/>
            <a:ext cx="4302900" cy="3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d078bd71d3_0_1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8750" y="509588"/>
            <a:ext cx="4532400" cy="2549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d078bd71d3_0_176:notes"/>
          <p:cNvSpPr txBox="1">
            <a:spLocks noGrp="1"/>
          </p:cNvSpPr>
          <p:nvPr>
            <p:ph type="body" idx="1"/>
          </p:nvPr>
        </p:nvSpPr>
        <p:spPr>
          <a:xfrm>
            <a:off x="992982" y="3229650"/>
            <a:ext cx="7943700" cy="3059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gd078bd71d3_0_176:notes"/>
          <p:cNvSpPr txBox="1">
            <a:spLocks noGrp="1"/>
          </p:cNvSpPr>
          <p:nvPr>
            <p:ph type="sldNum" idx="12"/>
          </p:nvPr>
        </p:nvSpPr>
        <p:spPr>
          <a:xfrm>
            <a:off x="5624596" y="6458120"/>
            <a:ext cx="4302900" cy="339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d5ba7f61e2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8750" y="509588"/>
            <a:ext cx="4532400" cy="2549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0" name="Google Shape;270;gd5ba7f61e2_0_49:notes"/>
          <p:cNvSpPr txBox="1">
            <a:spLocks noGrp="1"/>
          </p:cNvSpPr>
          <p:nvPr>
            <p:ph type="body" idx="1"/>
          </p:nvPr>
        </p:nvSpPr>
        <p:spPr>
          <a:xfrm>
            <a:off x="992982" y="3229650"/>
            <a:ext cx="7943700" cy="305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gd5ba7f61e2_0_49:notes"/>
          <p:cNvSpPr txBox="1">
            <a:spLocks noGrp="1"/>
          </p:cNvSpPr>
          <p:nvPr>
            <p:ph type="sldNum" idx="12"/>
          </p:nvPr>
        </p:nvSpPr>
        <p:spPr>
          <a:xfrm>
            <a:off x="5624596" y="6458120"/>
            <a:ext cx="4302900" cy="3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d5ba7f61e2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8750" y="509588"/>
            <a:ext cx="4532400" cy="2549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d5ba7f61e2_0_58:notes"/>
          <p:cNvSpPr txBox="1">
            <a:spLocks noGrp="1"/>
          </p:cNvSpPr>
          <p:nvPr>
            <p:ph type="body" idx="1"/>
          </p:nvPr>
        </p:nvSpPr>
        <p:spPr>
          <a:xfrm>
            <a:off x="992982" y="3229650"/>
            <a:ext cx="7943700" cy="3059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gd5ba7f61e2_0_58:notes"/>
          <p:cNvSpPr txBox="1">
            <a:spLocks noGrp="1"/>
          </p:cNvSpPr>
          <p:nvPr>
            <p:ph type="sldNum" idx="12"/>
          </p:nvPr>
        </p:nvSpPr>
        <p:spPr>
          <a:xfrm>
            <a:off x="5624596" y="6458120"/>
            <a:ext cx="4302900" cy="339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d5ba7f61e2_0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8750" y="509588"/>
            <a:ext cx="4532400" cy="2549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d5ba7f61e2_0_87:notes"/>
          <p:cNvSpPr txBox="1">
            <a:spLocks noGrp="1"/>
          </p:cNvSpPr>
          <p:nvPr>
            <p:ph type="body" idx="1"/>
          </p:nvPr>
        </p:nvSpPr>
        <p:spPr>
          <a:xfrm>
            <a:off x="992982" y="3229650"/>
            <a:ext cx="7943700" cy="3059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gd5ba7f61e2_0_87:notes"/>
          <p:cNvSpPr txBox="1">
            <a:spLocks noGrp="1"/>
          </p:cNvSpPr>
          <p:nvPr>
            <p:ph type="sldNum" idx="12"/>
          </p:nvPr>
        </p:nvSpPr>
        <p:spPr>
          <a:xfrm>
            <a:off x="5624596" y="6458120"/>
            <a:ext cx="4302900" cy="339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PT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d078bd71d3_0_2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8750" y="509588"/>
            <a:ext cx="4532400" cy="2549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9" name="Google Shape;299;gd078bd71d3_0_236:notes"/>
          <p:cNvSpPr txBox="1">
            <a:spLocks noGrp="1"/>
          </p:cNvSpPr>
          <p:nvPr>
            <p:ph type="body" idx="1"/>
          </p:nvPr>
        </p:nvSpPr>
        <p:spPr>
          <a:xfrm>
            <a:off x="992982" y="3229650"/>
            <a:ext cx="7943700" cy="305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gd078bd71d3_0_236:notes"/>
          <p:cNvSpPr txBox="1">
            <a:spLocks noGrp="1"/>
          </p:cNvSpPr>
          <p:nvPr>
            <p:ph type="sldNum" idx="12"/>
          </p:nvPr>
        </p:nvSpPr>
        <p:spPr>
          <a:xfrm>
            <a:off x="5624596" y="6458120"/>
            <a:ext cx="4302900" cy="3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d078bd71d3_0_2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8750" y="509588"/>
            <a:ext cx="4532400" cy="2549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d078bd71d3_0_260:notes"/>
          <p:cNvSpPr txBox="1">
            <a:spLocks noGrp="1"/>
          </p:cNvSpPr>
          <p:nvPr>
            <p:ph type="body" idx="1"/>
          </p:nvPr>
        </p:nvSpPr>
        <p:spPr>
          <a:xfrm>
            <a:off x="992982" y="3229650"/>
            <a:ext cx="7943700" cy="3059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/>
              <a:t>A AMA pretende realizar uma sessão sobre um dos possíveis compromissos  e criar dinamismo nas redes sociais (twitter e linkedin) através de posts de divulgação e quizzes a lançar nas stories </a:t>
            </a:r>
            <a:endParaRPr/>
          </a:p>
        </p:txBody>
      </p:sp>
      <p:sp>
        <p:nvSpPr>
          <p:cNvPr id="310" name="Google Shape;310;gd078bd71d3_0_260:notes"/>
          <p:cNvSpPr txBox="1">
            <a:spLocks noGrp="1"/>
          </p:cNvSpPr>
          <p:nvPr>
            <p:ph type="sldNum" idx="12"/>
          </p:nvPr>
        </p:nvSpPr>
        <p:spPr>
          <a:xfrm>
            <a:off x="5624596" y="6458120"/>
            <a:ext cx="4302900" cy="339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d078bd71d3_0_3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8750" y="509588"/>
            <a:ext cx="4532400" cy="2549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0" name="Google Shape;320;gd078bd71d3_0_302:notes"/>
          <p:cNvSpPr txBox="1">
            <a:spLocks noGrp="1"/>
          </p:cNvSpPr>
          <p:nvPr>
            <p:ph type="body" idx="1"/>
          </p:nvPr>
        </p:nvSpPr>
        <p:spPr>
          <a:xfrm>
            <a:off x="992982" y="3229650"/>
            <a:ext cx="7943700" cy="305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321;gd078bd71d3_0_302:notes"/>
          <p:cNvSpPr txBox="1">
            <a:spLocks noGrp="1"/>
          </p:cNvSpPr>
          <p:nvPr>
            <p:ph type="sldNum" idx="12"/>
          </p:nvPr>
        </p:nvSpPr>
        <p:spPr>
          <a:xfrm>
            <a:off x="5624596" y="6458120"/>
            <a:ext cx="4302900" cy="3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a9c29e72ab_0_5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8750" y="509588"/>
            <a:ext cx="4532400" cy="2549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0" name="Google Shape;330;ga9c29e72ab_0_555:notes"/>
          <p:cNvSpPr txBox="1">
            <a:spLocks noGrp="1"/>
          </p:cNvSpPr>
          <p:nvPr>
            <p:ph type="body" idx="1"/>
          </p:nvPr>
        </p:nvSpPr>
        <p:spPr>
          <a:xfrm>
            <a:off x="992982" y="3229650"/>
            <a:ext cx="7943700" cy="305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PT" sz="1100">
                <a:solidFill>
                  <a:srgbClr val="212121"/>
                </a:solidFill>
                <a:highlight>
                  <a:srgbClr val="FFFFFF"/>
                </a:highlight>
              </a:rPr>
              <a:t>DADOS ABERTOS</a:t>
            </a:r>
            <a:endParaRPr sz="1100">
              <a:solidFill>
                <a:srgbClr val="212121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PT" sz="1100">
                <a:solidFill>
                  <a:srgbClr val="212121"/>
                </a:solidFill>
                <a:highlight>
                  <a:srgbClr val="FFFFFF"/>
                </a:highlight>
              </a:rPr>
              <a:t>João Borbinha</a:t>
            </a:r>
            <a:endParaRPr sz="1100">
              <a:solidFill>
                <a:srgbClr val="212121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rgbClr val="212121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pt-PT" sz="1100">
                <a:solidFill>
                  <a:srgbClr val="212121"/>
                </a:solidFill>
                <a:highlight>
                  <a:srgbClr val="FFFFFF"/>
                </a:highlight>
              </a:rPr>
              <a:t> “estão a ser planeados os trabalhos para uma estratégia nacional de dados abertos, na sequência da transposição da respetiva Diretiva Europeia (Diretiva 2019/1024), que se espera ver aprovada até final de Junho, pelo que em devida altura esperamos poder partilhar esse documento para consulta…”</a:t>
            </a:r>
            <a:endParaRPr/>
          </a:p>
        </p:txBody>
      </p:sp>
      <p:sp>
        <p:nvSpPr>
          <p:cNvPr id="331" name="Google Shape;331;ga9c29e72ab_0_555:notes"/>
          <p:cNvSpPr txBox="1">
            <a:spLocks noGrp="1"/>
          </p:cNvSpPr>
          <p:nvPr>
            <p:ph type="sldNum" idx="12"/>
          </p:nvPr>
        </p:nvSpPr>
        <p:spPr>
          <a:xfrm>
            <a:off x="5624596" y="6458120"/>
            <a:ext cx="4302900" cy="3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a9e8735bf7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8750" y="509588"/>
            <a:ext cx="4532400" cy="2549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0" name="Google Shape;340;ga9e8735bf7_1_0:notes"/>
          <p:cNvSpPr txBox="1">
            <a:spLocks noGrp="1"/>
          </p:cNvSpPr>
          <p:nvPr>
            <p:ph type="body" idx="1"/>
          </p:nvPr>
        </p:nvSpPr>
        <p:spPr>
          <a:xfrm>
            <a:off x="992982" y="3229650"/>
            <a:ext cx="7943700" cy="305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ga9e8735bf7_1_0:notes"/>
          <p:cNvSpPr txBox="1">
            <a:spLocks noGrp="1"/>
          </p:cNvSpPr>
          <p:nvPr>
            <p:ph type="sldNum" idx="12"/>
          </p:nvPr>
        </p:nvSpPr>
        <p:spPr>
          <a:xfrm>
            <a:off x="5624596" y="6458120"/>
            <a:ext cx="4302900" cy="3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a9e8735bf7_1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8750" y="509588"/>
            <a:ext cx="4532400" cy="2549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8" name="Google Shape;348;ga9e8735bf7_1_21:notes"/>
          <p:cNvSpPr txBox="1">
            <a:spLocks noGrp="1"/>
          </p:cNvSpPr>
          <p:nvPr>
            <p:ph type="body" idx="1"/>
          </p:nvPr>
        </p:nvSpPr>
        <p:spPr>
          <a:xfrm>
            <a:off x="992982" y="3229650"/>
            <a:ext cx="7943700" cy="305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ga9e8735bf7_1_21:notes"/>
          <p:cNvSpPr txBox="1">
            <a:spLocks noGrp="1"/>
          </p:cNvSpPr>
          <p:nvPr>
            <p:ph type="sldNum" idx="12"/>
          </p:nvPr>
        </p:nvSpPr>
        <p:spPr>
          <a:xfrm>
            <a:off x="5624596" y="6458120"/>
            <a:ext cx="4302900" cy="3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d078bd71d3_0_3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8750" y="509588"/>
            <a:ext cx="4532400" cy="2549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9" name="Google Shape;359;gd078bd71d3_0_311:notes"/>
          <p:cNvSpPr txBox="1">
            <a:spLocks noGrp="1"/>
          </p:cNvSpPr>
          <p:nvPr>
            <p:ph type="body" idx="1"/>
          </p:nvPr>
        </p:nvSpPr>
        <p:spPr>
          <a:xfrm>
            <a:off x="992982" y="3229650"/>
            <a:ext cx="7943700" cy="305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0" name="Google Shape;360;gd078bd71d3_0_311:notes"/>
          <p:cNvSpPr txBox="1">
            <a:spLocks noGrp="1"/>
          </p:cNvSpPr>
          <p:nvPr>
            <p:ph type="sldNum" idx="12"/>
          </p:nvPr>
        </p:nvSpPr>
        <p:spPr>
          <a:xfrm>
            <a:off x="5624596" y="6458120"/>
            <a:ext cx="4302900" cy="3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3:notes"/>
          <p:cNvSpPr txBox="1">
            <a:spLocks noGrp="1"/>
          </p:cNvSpPr>
          <p:nvPr>
            <p:ph type="body" idx="1"/>
          </p:nvPr>
        </p:nvSpPr>
        <p:spPr>
          <a:xfrm>
            <a:off x="992982" y="3229650"/>
            <a:ext cx="7943850" cy="305966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" name="Google Shape;37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8750" y="509588"/>
            <a:ext cx="4532313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o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objecto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cção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Duplo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2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ó títu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2874764" y="-1217413"/>
            <a:ext cx="3394472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e texto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6012656" y="771525"/>
            <a:ext cx="3290888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1821656" y="-1209675"/>
            <a:ext cx="3290888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90" name="Google Shape;90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91" name="Google Shape;91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94" name="Google Shape;94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02" name="Google Shape;102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03" name="Google Shape;103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9" name="Google Shape;109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10" name="Google Shape;110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13" name="Google Shape;113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17" name="Google Shape;117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18" name="Google Shape;118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9" name="Google Shape;119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122" name="Google Shape;122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25" name="Google Shape;125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6" name="Google Shape;126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comments" Target="../comments/comment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hyperlink" Target="https://www.opengovweek.org/submit-an-event/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ogp@ama.pt" TargetMode="Externa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5"/>
          <p:cNvSpPr/>
          <p:nvPr/>
        </p:nvSpPr>
        <p:spPr>
          <a:xfrm>
            <a:off x="0" y="0"/>
            <a:ext cx="9142413" cy="51435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1350175" y="1082600"/>
            <a:ext cx="6443700" cy="29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36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XV REUNIÃO DA REDE NACIONAL DE ADMINISTRAÇÃO ABERTA</a:t>
            </a:r>
            <a:endParaRPr sz="3600"/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35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30 </a:t>
            </a:r>
            <a:r>
              <a:rPr lang="pt-PT" sz="135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DE </a:t>
            </a:r>
            <a:r>
              <a:rPr lang="pt-PT" sz="135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ABRIL </a:t>
            </a:r>
            <a:r>
              <a:rPr lang="pt-PT" sz="135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DE 20</a:t>
            </a:r>
            <a:r>
              <a:rPr lang="pt-PT" sz="135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21</a:t>
            </a:r>
            <a:endParaRPr sz="1350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6" name="Google Shape;136;p25" descr="Resultado de imagem para FACEBOOK WHITE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25" descr="Resultado de imagem para FACEBOOK WHITE"/>
          <p:cNvSpPr/>
          <p:nvPr/>
        </p:nvSpPr>
        <p:spPr>
          <a:xfrm>
            <a:off x="307975" y="7937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8" name="Google Shape;138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1520" y="4632070"/>
            <a:ext cx="1296144" cy="356148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5" descr="Resultado de imagem para morocco flag"/>
          <p:cNvSpPr/>
          <p:nvPr/>
        </p:nvSpPr>
        <p:spPr>
          <a:xfrm>
            <a:off x="460375" y="160337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25" descr="Resultado de imagem para morocco flag"/>
          <p:cNvSpPr/>
          <p:nvPr/>
        </p:nvSpPr>
        <p:spPr>
          <a:xfrm>
            <a:off x="612775" y="312737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1" name="Google Shape;141;p25"/>
          <p:cNvPicPr preferRelativeResize="0"/>
          <p:nvPr/>
        </p:nvPicPr>
        <p:blipFill rotWithShape="1">
          <a:blip r:embed="rId4">
            <a:alphaModFix/>
          </a:blip>
          <a:srcRect b="24924"/>
          <a:stretch/>
        </p:blipFill>
        <p:spPr>
          <a:xfrm>
            <a:off x="251525" y="225063"/>
            <a:ext cx="1439851" cy="25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72232" y="87801"/>
            <a:ext cx="812125" cy="812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172225" y="4988217"/>
            <a:ext cx="971775" cy="1552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763"/>
        </a:solidFill>
        <a:effectLst/>
      </p:bgPr>
    </p:bg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6"/>
          <p:cNvSpPr txBox="1"/>
          <p:nvPr/>
        </p:nvSpPr>
        <p:spPr>
          <a:xfrm>
            <a:off x="1133850" y="1709400"/>
            <a:ext cx="6876300" cy="17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t-PT" sz="2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Informamos que esta sessão será </a:t>
            </a:r>
            <a:r>
              <a:rPr lang="pt-PT" sz="2000">
                <a:solidFill>
                  <a:schemeClr val="lt1"/>
                </a:solidFill>
                <a:highlight>
                  <a:srgbClr val="FF0000"/>
                </a:highlight>
                <a:latin typeface="Montserrat"/>
                <a:ea typeface="Montserrat"/>
                <a:cs typeface="Montserrat"/>
                <a:sym typeface="Montserrat"/>
              </a:rPr>
              <a:t>gravada</a:t>
            </a:r>
            <a:r>
              <a:rPr lang="pt-PT" sz="2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  <a:endParaRPr sz="2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pt-PT" sz="2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Ao participar estará a dar-nos o seu consentimento para a captura de imagem, voz e textos escritos.</a:t>
            </a:r>
            <a:endParaRPr sz="3200" b="1">
              <a:solidFill>
                <a:srgbClr val="FFFFFF"/>
              </a:solidFill>
              <a:highlight>
                <a:schemeClr val="accent5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0" name="Google Shape;150;p26" descr="Resultado de imagem para FACEBOOK WHITE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26" descr="Resultado de imagem para FACEBOOK WHITE"/>
          <p:cNvSpPr/>
          <p:nvPr/>
        </p:nvSpPr>
        <p:spPr>
          <a:xfrm>
            <a:off x="307975" y="7937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26" descr="Resultado de imagem para morocco flag"/>
          <p:cNvSpPr/>
          <p:nvPr/>
        </p:nvSpPr>
        <p:spPr>
          <a:xfrm>
            <a:off x="460375" y="160337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26" descr="Resultado de imagem para morocco flag"/>
          <p:cNvSpPr/>
          <p:nvPr/>
        </p:nvSpPr>
        <p:spPr>
          <a:xfrm>
            <a:off x="612775" y="312737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7"/>
          <p:cNvSpPr/>
          <p:nvPr/>
        </p:nvSpPr>
        <p:spPr>
          <a:xfrm>
            <a:off x="375125" y="1018025"/>
            <a:ext cx="82500" cy="33654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27"/>
          <p:cNvSpPr txBox="1"/>
          <p:nvPr/>
        </p:nvSpPr>
        <p:spPr>
          <a:xfrm>
            <a:off x="541550" y="1018075"/>
            <a:ext cx="8526300" cy="37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PT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09:55</a:t>
            </a:r>
            <a:r>
              <a:rPr lang="pt-PT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|Receção dos participantes e </a:t>
            </a:r>
            <a:r>
              <a:rPr lang="pt-PT" i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onboarding </a:t>
            </a:r>
            <a:r>
              <a:rPr lang="pt-PT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técnico</a:t>
            </a:r>
            <a:endParaRPr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PT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10:00 </a:t>
            </a:r>
            <a:r>
              <a:rPr lang="pt-PT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|Abertura</a:t>
            </a:r>
            <a:endParaRPr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PT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10:05</a:t>
            </a:r>
            <a:r>
              <a:rPr lang="pt-PT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|Subfase de conceção - Compromissos</a:t>
            </a:r>
            <a:endParaRPr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400"/>
              <a:buFont typeface="Calibri"/>
              <a:buChar char="●"/>
            </a:pPr>
            <a:r>
              <a:rPr lang="pt-PT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Levantamento de compromissos recebidos</a:t>
            </a:r>
            <a:endParaRPr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400"/>
              <a:buFont typeface="Calibri"/>
              <a:buChar char="●"/>
            </a:pPr>
            <a:r>
              <a:rPr lang="pt-PT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Análise de compromissos</a:t>
            </a:r>
            <a:endParaRPr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400"/>
              <a:buFont typeface="Calibri"/>
              <a:buChar char="●"/>
            </a:pPr>
            <a:r>
              <a:rPr lang="pt-PT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Exercício colaborativo - classificação da exequibilidade</a:t>
            </a:r>
            <a:endParaRPr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PT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11:45</a:t>
            </a:r>
            <a:r>
              <a:rPr lang="pt-PT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| Subfase de conceção - Sessões conceção e Open Gov Week 2021</a:t>
            </a:r>
            <a:endParaRPr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400"/>
              <a:buFont typeface="Calibri"/>
              <a:buChar char="●"/>
            </a:pPr>
            <a:r>
              <a:rPr lang="pt-PT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Apresentação do plano para as sessões de conceção</a:t>
            </a:r>
            <a:endParaRPr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400"/>
              <a:buFont typeface="Calibri"/>
              <a:buChar char="●"/>
            </a:pPr>
            <a:r>
              <a:rPr lang="pt-PT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Plano de comunicação Open Gov Week</a:t>
            </a:r>
            <a:endParaRPr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400"/>
              <a:buFont typeface="Calibri"/>
              <a:buChar char="●"/>
            </a:pPr>
            <a:r>
              <a:rPr lang="pt-PT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Discussão e validação por parte dos membros da Rede</a:t>
            </a:r>
            <a:endParaRPr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PT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12:15</a:t>
            </a:r>
            <a:r>
              <a:rPr lang="pt-PT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|Outros assuntos &amp; Encerramento</a:t>
            </a:r>
            <a:endParaRPr sz="17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27"/>
          <p:cNvSpPr txBox="1"/>
          <p:nvPr/>
        </p:nvSpPr>
        <p:spPr>
          <a:xfrm>
            <a:off x="1187624" y="267494"/>
            <a:ext cx="6984600" cy="5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2400" b="1">
                <a:solidFill>
                  <a:srgbClr val="00B0F0"/>
                </a:solidFill>
                <a:latin typeface="Montserrat"/>
                <a:ea typeface="Montserrat"/>
                <a:cs typeface="Montserrat"/>
                <a:sym typeface="Montserrat"/>
              </a:rPr>
              <a:t>AGENDA - HOJE</a:t>
            </a:r>
            <a:endParaRPr sz="2400" b="1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27"/>
          <p:cNvSpPr/>
          <p:nvPr/>
        </p:nvSpPr>
        <p:spPr>
          <a:xfrm>
            <a:off x="4439592" y="43934"/>
            <a:ext cx="264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3" name="Google Shape;163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72213" y="87799"/>
            <a:ext cx="533150" cy="5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72225" y="4988217"/>
            <a:ext cx="971775" cy="1552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8"/>
          <p:cNvSpPr txBox="1"/>
          <p:nvPr/>
        </p:nvSpPr>
        <p:spPr>
          <a:xfrm>
            <a:off x="1350150" y="2308800"/>
            <a:ext cx="6443700" cy="5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36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ABERTURA</a:t>
            </a:r>
            <a:endParaRPr sz="36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1" name="Google Shape;171;p28" descr="Resultado de imagem para FACEBOOK WHITE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28" descr="Resultado de imagem para FACEBOOK WHITE"/>
          <p:cNvSpPr/>
          <p:nvPr/>
        </p:nvSpPr>
        <p:spPr>
          <a:xfrm>
            <a:off x="307975" y="7937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28" descr="Resultado de imagem para morocco flag"/>
          <p:cNvSpPr/>
          <p:nvPr/>
        </p:nvSpPr>
        <p:spPr>
          <a:xfrm>
            <a:off x="460375" y="160337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28" descr="Resultado de imagem para morocco flag"/>
          <p:cNvSpPr/>
          <p:nvPr/>
        </p:nvSpPr>
        <p:spPr>
          <a:xfrm>
            <a:off x="612775" y="312737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9"/>
          <p:cNvSpPr txBox="1"/>
          <p:nvPr/>
        </p:nvSpPr>
        <p:spPr>
          <a:xfrm>
            <a:off x="783600" y="115100"/>
            <a:ext cx="7388700" cy="7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PT" sz="2100" b="1">
                <a:solidFill>
                  <a:srgbClr val="00B0F0"/>
                </a:solidFill>
                <a:latin typeface="Montserrat"/>
                <a:ea typeface="Montserrat"/>
                <a:cs typeface="Montserrat"/>
                <a:sym typeface="Montserrat"/>
              </a:rPr>
              <a:t>Conceção das propostas para o II Plano de Ação</a:t>
            </a:r>
            <a:endParaRPr sz="2100" b="1">
              <a:solidFill>
                <a:srgbClr val="00B0F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PT" sz="1800" i="1">
                <a:solidFill>
                  <a:srgbClr val="00B0F0"/>
                </a:solidFill>
                <a:latin typeface="Montserrat"/>
                <a:ea typeface="Montserrat"/>
                <a:cs typeface="Montserrat"/>
                <a:sym typeface="Montserrat"/>
              </a:rPr>
              <a:t>Subfases</a:t>
            </a:r>
            <a:endParaRPr sz="1800" i="1">
              <a:solidFill>
                <a:srgbClr val="00B0F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0" name="Google Shape;180;p29"/>
          <p:cNvSpPr/>
          <p:nvPr/>
        </p:nvSpPr>
        <p:spPr>
          <a:xfrm>
            <a:off x="4439592" y="43934"/>
            <a:ext cx="264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29"/>
          <p:cNvSpPr txBox="1"/>
          <p:nvPr/>
        </p:nvSpPr>
        <p:spPr>
          <a:xfrm>
            <a:off x="919150" y="865275"/>
            <a:ext cx="1492500" cy="533100"/>
          </a:xfrm>
          <a:prstGeom prst="rect">
            <a:avLst/>
          </a:prstGeom>
          <a:noFill/>
          <a:ln w="28575" cap="flat" cmpd="sng">
            <a:solidFill>
              <a:srgbClr val="6AA8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PT" sz="900" b="1">
                <a:solidFill>
                  <a:srgbClr val="D9D9D9"/>
                </a:solidFill>
                <a:latin typeface="Roboto"/>
                <a:ea typeface="Roboto"/>
                <a:cs typeface="Roboto"/>
                <a:sym typeface="Roboto"/>
              </a:rPr>
              <a:t>D</a:t>
            </a:r>
            <a:r>
              <a:rPr lang="pt-PT" sz="900" b="1" i="0" u="none" strike="noStrike" cap="none">
                <a:solidFill>
                  <a:srgbClr val="D9D9D9"/>
                </a:solidFill>
                <a:latin typeface="Roboto"/>
                <a:ea typeface="Roboto"/>
                <a:cs typeface="Roboto"/>
                <a:sym typeface="Roboto"/>
              </a:rPr>
              <a:t>efinição e preparação </a:t>
            </a:r>
            <a:r>
              <a:rPr lang="pt-PT" sz="800" b="0" i="0" u="none" strike="noStrike" cap="none">
                <a:solidFill>
                  <a:srgbClr val="D9D9D9"/>
                </a:solidFill>
                <a:latin typeface="Roboto"/>
                <a:ea typeface="Roboto"/>
                <a:cs typeface="Roboto"/>
                <a:sym typeface="Roboto"/>
              </a:rPr>
              <a:t>(SET20 - DEZ20)</a:t>
            </a:r>
            <a:endParaRPr sz="800" b="0" i="0" u="none" strike="noStrike" cap="none">
              <a:solidFill>
                <a:srgbClr val="D9D9D9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900" b="1" i="0" u="none" strike="noStrike" cap="none">
              <a:solidFill>
                <a:srgbClr val="38761D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2" name="Google Shape;182;p29"/>
          <p:cNvSpPr txBox="1"/>
          <p:nvPr/>
        </p:nvSpPr>
        <p:spPr>
          <a:xfrm>
            <a:off x="2771813" y="865275"/>
            <a:ext cx="3345300" cy="533100"/>
          </a:xfrm>
          <a:prstGeom prst="rect">
            <a:avLst/>
          </a:prstGeom>
          <a:noFill/>
          <a:ln w="28575" cap="flat" cmpd="sng">
            <a:solidFill>
              <a:srgbClr val="0B539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PT" sz="1100" b="1">
                <a:solidFill>
                  <a:srgbClr val="0B5394"/>
                </a:solidFill>
                <a:latin typeface="Roboto"/>
                <a:ea typeface="Roboto"/>
                <a:cs typeface="Roboto"/>
                <a:sym typeface="Roboto"/>
              </a:rPr>
              <a:t>De</a:t>
            </a:r>
            <a:r>
              <a:rPr lang="pt-PT" sz="1100" b="1" i="0" u="none" strike="noStrike" cap="none">
                <a:solidFill>
                  <a:srgbClr val="0B5394"/>
                </a:solidFill>
                <a:latin typeface="Roboto"/>
                <a:ea typeface="Roboto"/>
                <a:cs typeface="Roboto"/>
                <a:sym typeface="Roboto"/>
              </a:rPr>
              <a:t>senvolvimento e cocriação </a:t>
            </a:r>
            <a:endParaRPr sz="1100" b="1" i="0" u="none" strike="noStrike" cap="none">
              <a:solidFill>
                <a:srgbClr val="0B5394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PT" sz="800" b="0" i="0" u="none" strike="noStrike" cap="none">
                <a:solidFill>
                  <a:srgbClr val="0B5394"/>
                </a:solidFill>
                <a:latin typeface="Roboto"/>
                <a:ea typeface="Roboto"/>
                <a:cs typeface="Roboto"/>
                <a:sym typeface="Roboto"/>
              </a:rPr>
              <a:t>(</a:t>
            </a:r>
            <a:r>
              <a:rPr lang="pt-PT" sz="800">
                <a:solidFill>
                  <a:srgbClr val="0B5394"/>
                </a:solidFill>
                <a:latin typeface="Roboto"/>
                <a:ea typeface="Roboto"/>
                <a:cs typeface="Roboto"/>
                <a:sym typeface="Roboto"/>
              </a:rPr>
              <a:t>JAN</a:t>
            </a:r>
            <a:r>
              <a:rPr lang="pt-PT" sz="800" b="0" i="0" u="none" strike="noStrike" cap="none">
                <a:solidFill>
                  <a:srgbClr val="0B5394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r>
              <a:rPr lang="pt-PT" sz="800">
                <a:solidFill>
                  <a:srgbClr val="0B5394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r>
              <a:rPr lang="pt-PT" sz="800" b="0" i="0" u="none" strike="noStrike" cap="none">
                <a:solidFill>
                  <a:srgbClr val="0B5394"/>
                </a:solidFill>
                <a:latin typeface="Roboto"/>
                <a:ea typeface="Roboto"/>
                <a:cs typeface="Roboto"/>
                <a:sym typeface="Roboto"/>
              </a:rPr>
              <a:t> - </a:t>
            </a:r>
            <a:r>
              <a:rPr lang="pt-PT" sz="800">
                <a:solidFill>
                  <a:srgbClr val="0B5394"/>
                </a:solidFill>
                <a:latin typeface="Roboto"/>
                <a:ea typeface="Roboto"/>
                <a:cs typeface="Roboto"/>
                <a:sym typeface="Roboto"/>
              </a:rPr>
              <a:t>JUL</a:t>
            </a:r>
            <a:r>
              <a:rPr lang="pt-PT" sz="800" b="0" i="0" u="none" strike="noStrike" cap="none">
                <a:solidFill>
                  <a:srgbClr val="0B5394"/>
                </a:solidFill>
                <a:latin typeface="Roboto"/>
                <a:ea typeface="Roboto"/>
                <a:cs typeface="Roboto"/>
                <a:sym typeface="Roboto"/>
              </a:rPr>
              <a:t>21)</a:t>
            </a:r>
            <a:endParaRPr sz="800" b="0" i="0" u="none" strike="noStrike" cap="none">
              <a:solidFill>
                <a:srgbClr val="0B539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3" name="Google Shape;183;p29"/>
          <p:cNvSpPr txBox="1"/>
          <p:nvPr/>
        </p:nvSpPr>
        <p:spPr>
          <a:xfrm>
            <a:off x="919125" y="1501206"/>
            <a:ext cx="1492500" cy="29031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300" b="1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rPr>
              <a:t>DESCOBERTA</a:t>
            </a:r>
            <a:endParaRPr sz="1300" b="1">
              <a:solidFill>
                <a:srgbClr val="B7B7B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B7B7B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000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rPr>
              <a:t>Promoção e divulgação da </a:t>
            </a:r>
            <a:r>
              <a:rPr lang="pt-PT" sz="1000" b="1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rPr>
              <a:t>Administração Aberta</a:t>
            </a:r>
            <a:r>
              <a:rPr lang="pt-PT" sz="1000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rPr>
              <a:t>, recolha de </a:t>
            </a:r>
            <a:r>
              <a:rPr lang="pt-PT" sz="1000" b="1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rPr>
              <a:t>ideias </a:t>
            </a:r>
            <a:r>
              <a:rPr lang="pt-PT" sz="1000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r>
              <a:rPr lang="pt-PT" sz="1000" b="1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rPr>
              <a:t> propostas iniciais </a:t>
            </a:r>
            <a:r>
              <a:rPr lang="pt-PT" sz="1000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rPr>
              <a:t>por parte da Sociedade Civil.</a:t>
            </a:r>
            <a:endParaRPr sz="1000">
              <a:solidFill>
                <a:srgbClr val="B7B7B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B7B7B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000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rPr>
              <a:t>Através de </a:t>
            </a:r>
            <a:r>
              <a:rPr lang="pt-PT" sz="1000" b="1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rPr>
              <a:t>inquéritos </a:t>
            </a:r>
            <a:r>
              <a:rPr lang="pt-PT" sz="1000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rPr>
              <a:t>e </a:t>
            </a:r>
            <a:r>
              <a:rPr lang="pt-PT" sz="1000" b="1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rPr>
              <a:t>fóruns de discussão</a:t>
            </a:r>
            <a:endParaRPr sz="1000" b="1">
              <a:solidFill>
                <a:srgbClr val="B7B7B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4" name="Google Shape;184;p29"/>
          <p:cNvSpPr txBox="1"/>
          <p:nvPr/>
        </p:nvSpPr>
        <p:spPr>
          <a:xfrm>
            <a:off x="2771842" y="1496040"/>
            <a:ext cx="1492500" cy="29031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300" b="1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rPr>
              <a:t>COCRIAÇÃO</a:t>
            </a:r>
            <a:endParaRPr sz="1300" b="1">
              <a:solidFill>
                <a:srgbClr val="B7B7B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PT" sz="1000" b="1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rPr>
              <a:t>Envolvimento </a:t>
            </a:r>
            <a:r>
              <a:rPr lang="pt-PT" sz="1000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rPr>
              <a:t>dos stakeholders para </a:t>
            </a:r>
            <a:r>
              <a:rPr lang="pt-PT" sz="1000" b="1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rPr>
              <a:t>geração e validação de ideias</a:t>
            </a:r>
            <a:r>
              <a:rPr lang="pt-PT" sz="1000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rPr>
              <a:t> para futuros compromissos.</a:t>
            </a:r>
            <a:endParaRPr sz="1000">
              <a:solidFill>
                <a:srgbClr val="B7B7B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PT" sz="1000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rPr>
              <a:t>Através de </a:t>
            </a:r>
            <a:r>
              <a:rPr lang="pt-PT" sz="1000" b="1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rPr>
              <a:t>sessões de geração de ideias</a:t>
            </a:r>
            <a:r>
              <a:rPr lang="pt-PT" sz="1000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rPr>
              <a:t> e/ou canais online.</a:t>
            </a:r>
            <a:endParaRPr sz="1000">
              <a:solidFill>
                <a:srgbClr val="B7B7B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29"/>
          <p:cNvSpPr txBox="1"/>
          <p:nvPr/>
        </p:nvSpPr>
        <p:spPr>
          <a:xfrm>
            <a:off x="4624583" y="1496050"/>
            <a:ext cx="1492500" cy="2903100"/>
          </a:xfrm>
          <a:prstGeom prst="rect">
            <a:avLst/>
          </a:prstGeom>
          <a:solidFill>
            <a:srgbClr val="9FC5E8"/>
          </a:solidFill>
          <a:ln w="114300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300" b="1">
                <a:solidFill>
                  <a:srgbClr val="0B5394"/>
                </a:solidFill>
                <a:latin typeface="Montserrat"/>
                <a:ea typeface="Montserrat"/>
                <a:cs typeface="Montserrat"/>
                <a:sym typeface="Montserrat"/>
              </a:rPr>
              <a:t>CONCEÇÃO</a:t>
            </a:r>
            <a:endParaRPr sz="1300" b="1">
              <a:solidFill>
                <a:srgbClr val="0B539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PT" sz="1000">
                <a:latin typeface="Montserrat"/>
                <a:ea typeface="Montserrat"/>
                <a:cs typeface="Montserrat"/>
                <a:sym typeface="Montserrat"/>
              </a:rPr>
              <a:t>Estruturar ideias  em propostas de </a:t>
            </a:r>
            <a:r>
              <a:rPr lang="pt-PT" sz="1000" b="1">
                <a:latin typeface="Montserrat"/>
                <a:ea typeface="Montserrat"/>
                <a:cs typeface="Montserrat"/>
                <a:sym typeface="Montserrat"/>
              </a:rPr>
              <a:t>compromissos</a:t>
            </a:r>
            <a:r>
              <a:rPr lang="pt-PT" sz="1000">
                <a:latin typeface="Montserrat"/>
                <a:ea typeface="Montserrat"/>
                <a:cs typeface="Montserrat"/>
                <a:sym typeface="Montserrat"/>
              </a:rPr>
              <a:t> e recolher feedback dos cidadãos. 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PT" sz="1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Através de </a:t>
            </a:r>
            <a:r>
              <a:rPr lang="pt-PT" sz="1000" b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sessões de </a:t>
            </a:r>
            <a:r>
              <a:rPr lang="pt-PT" sz="1000" b="1">
                <a:latin typeface="Montserrat"/>
                <a:ea typeface="Montserrat"/>
                <a:cs typeface="Montserrat"/>
                <a:sym typeface="Montserrat"/>
              </a:rPr>
              <a:t>conceção </a:t>
            </a:r>
            <a:r>
              <a:rPr lang="pt-PT" sz="1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desenvolver a formulação final dos compromissos e </a:t>
            </a:r>
            <a:r>
              <a:rPr lang="pt-PT" sz="1000" b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</a:t>
            </a:r>
            <a:r>
              <a:rPr lang="pt-PT" sz="1000" b="1">
                <a:latin typeface="Montserrat"/>
                <a:ea typeface="Montserrat"/>
                <a:cs typeface="Montserrat"/>
                <a:sym typeface="Montserrat"/>
              </a:rPr>
              <a:t>ublicar </a:t>
            </a:r>
            <a:r>
              <a:rPr lang="pt-PT" sz="1000">
                <a:latin typeface="Montserrat"/>
                <a:ea typeface="Montserrat"/>
                <a:cs typeface="Montserrat"/>
                <a:sym typeface="Montserrat"/>
              </a:rPr>
              <a:t>o rascunho para </a:t>
            </a:r>
            <a:r>
              <a:rPr lang="pt-PT" sz="1000" b="1">
                <a:latin typeface="Montserrat"/>
                <a:ea typeface="Montserrat"/>
                <a:cs typeface="Montserrat"/>
                <a:sym typeface="Montserrat"/>
              </a:rPr>
              <a:t>consulta pública</a:t>
            </a:r>
            <a:r>
              <a:rPr lang="pt-PT" sz="1000"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29"/>
          <p:cNvSpPr txBox="1"/>
          <p:nvPr/>
        </p:nvSpPr>
        <p:spPr>
          <a:xfrm>
            <a:off x="6477300" y="1501196"/>
            <a:ext cx="1492500" cy="2903100"/>
          </a:xfrm>
          <a:prstGeom prst="rect">
            <a:avLst/>
          </a:prstGeom>
          <a:solidFill>
            <a:srgbClr val="EAD1DC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300" b="1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rPr>
              <a:t>ENTREGA</a:t>
            </a:r>
            <a:endParaRPr sz="1300" b="1">
              <a:solidFill>
                <a:srgbClr val="B7B7B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PT" sz="1000" b="1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rPr>
              <a:t>Integração dos contributos da consulta pública</a:t>
            </a:r>
            <a:r>
              <a:rPr lang="pt-PT" sz="1000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sz="1000">
              <a:solidFill>
                <a:srgbClr val="B7B7B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PT" sz="1000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rPr>
              <a:t>Preparação da </a:t>
            </a:r>
            <a:r>
              <a:rPr lang="pt-PT" sz="1000" b="1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rPr>
              <a:t>versão final</a:t>
            </a:r>
            <a:r>
              <a:rPr lang="pt-PT" sz="1000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rPr>
              <a:t> para aprovação. </a:t>
            </a:r>
            <a:endParaRPr sz="1000">
              <a:solidFill>
                <a:srgbClr val="B7B7B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PT" sz="1000" b="1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rPr>
              <a:t>Publicação </a:t>
            </a:r>
            <a:r>
              <a:rPr lang="pt-PT" sz="1000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rPr>
              <a:t>do II PANNA.</a:t>
            </a:r>
            <a:endParaRPr sz="1000">
              <a:solidFill>
                <a:srgbClr val="B7B7B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>
              <a:solidFill>
                <a:srgbClr val="B7B7B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>
              <a:solidFill>
                <a:srgbClr val="B7B7B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>
              <a:solidFill>
                <a:srgbClr val="B7B7B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29"/>
          <p:cNvSpPr/>
          <p:nvPr/>
        </p:nvSpPr>
        <p:spPr>
          <a:xfrm>
            <a:off x="2328024" y="2805850"/>
            <a:ext cx="412500" cy="283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D9EA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29"/>
          <p:cNvSpPr/>
          <p:nvPr/>
        </p:nvSpPr>
        <p:spPr>
          <a:xfrm>
            <a:off x="4264353" y="2805850"/>
            <a:ext cx="302700" cy="283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2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29"/>
          <p:cNvSpPr/>
          <p:nvPr/>
        </p:nvSpPr>
        <p:spPr>
          <a:xfrm>
            <a:off x="6010837" y="2805850"/>
            <a:ext cx="412500" cy="283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FC5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29"/>
          <p:cNvSpPr txBox="1"/>
          <p:nvPr/>
        </p:nvSpPr>
        <p:spPr>
          <a:xfrm>
            <a:off x="6477300" y="865275"/>
            <a:ext cx="1492500" cy="533100"/>
          </a:xfrm>
          <a:prstGeom prst="rect">
            <a:avLst/>
          </a:prstGeom>
          <a:noFill/>
          <a:ln w="28575" cap="flat" cmpd="sng">
            <a:solidFill>
              <a:srgbClr val="741B4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PT" sz="1100" b="1">
                <a:solidFill>
                  <a:srgbClr val="741B47"/>
                </a:solidFill>
                <a:latin typeface="Roboto"/>
                <a:ea typeface="Roboto"/>
                <a:cs typeface="Roboto"/>
                <a:sym typeface="Roboto"/>
              </a:rPr>
              <a:t>Compilação final</a:t>
            </a:r>
            <a:r>
              <a:rPr lang="pt-PT" sz="1100" b="1" i="0" u="none" strike="noStrike" cap="none">
                <a:solidFill>
                  <a:srgbClr val="741B47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100" b="1" i="0" u="none" strike="noStrike" cap="none">
              <a:solidFill>
                <a:srgbClr val="741B47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PT" sz="800" b="0" i="0" u="none" strike="noStrike" cap="none">
                <a:solidFill>
                  <a:srgbClr val="741B47"/>
                </a:solidFill>
                <a:latin typeface="Roboto"/>
                <a:ea typeface="Roboto"/>
                <a:cs typeface="Roboto"/>
                <a:sym typeface="Roboto"/>
              </a:rPr>
              <a:t>(</a:t>
            </a:r>
            <a:r>
              <a:rPr lang="pt-PT" sz="800">
                <a:solidFill>
                  <a:srgbClr val="741B47"/>
                </a:solidFill>
                <a:latin typeface="Roboto"/>
                <a:ea typeface="Roboto"/>
                <a:cs typeface="Roboto"/>
                <a:sym typeface="Roboto"/>
              </a:rPr>
              <a:t>JUL</a:t>
            </a:r>
            <a:r>
              <a:rPr lang="pt-PT" sz="800" b="0" i="0" u="none" strike="noStrike" cap="none">
                <a:solidFill>
                  <a:srgbClr val="741B47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r>
              <a:rPr lang="pt-PT" sz="800">
                <a:solidFill>
                  <a:srgbClr val="741B47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r>
              <a:rPr lang="pt-PT" sz="800" b="0" i="0" u="none" strike="noStrike" cap="none">
                <a:solidFill>
                  <a:srgbClr val="741B47"/>
                </a:solidFill>
                <a:latin typeface="Roboto"/>
                <a:ea typeface="Roboto"/>
                <a:cs typeface="Roboto"/>
                <a:sym typeface="Roboto"/>
              </a:rPr>
              <a:t> - AGO21)</a:t>
            </a:r>
            <a:endParaRPr sz="800" b="0" i="0" u="none" strike="noStrike" cap="none">
              <a:solidFill>
                <a:srgbClr val="741B4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1" name="Google Shape;191;p29"/>
          <p:cNvSpPr/>
          <p:nvPr/>
        </p:nvSpPr>
        <p:spPr>
          <a:xfrm>
            <a:off x="7835913" y="2582400"/>
            <a:ext cx="412500" cy="2835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rgbClr val="D5A6B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B7B7B7"/>
              </a:solidFill>
            </a:endParaRPr>
          </a:p>
        </p:txBody>
      </p:sp>
      <p:sp>
        <p:nvSpPr>
          <p:cNvPr id="192" name="Google Shape;192;p29"/>
          <p:cNvSpPr txBox="1"/>
          <p:nvPr/>
        </p:nvSpPr>
        <p:spPr>
          <a:xfrm>
            <a:off x="8229600" y="2805850"/>
            <a:ext cx="8658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700" b="1">
                <a:solidFill>
                  <a:srgbClr val="C27BA0"/>
                </a:solidFill>
                <a:latin typeface="Calibri"/>
                <a:ea typeface="Calibri"/>
                <a:cs typeface="Calibri"/>
                <a:sym typeface="Calibri"/>
              </a:rPr>
              <a:t>IMPLEMENTAÇÃO</a:t>
            </a:r>
            <a:endParaRPr sz="700" b="1">
              <a:solidFill>
                <a:srgbClr val="C27B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3" name="Google Shape;193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72213" y="87799"/>
            <a:ext cx="533150" cy="5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72225" y="4988217"/>
            <a:ext cx="971775" cy="155284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9"/>
          <p:cNvSpPr txBox="1"/>
          <p:nvPr/>
        </p:nvSpPr>
        <p:spPr>
          <a:xfrm>
            <a:off x="572450" y="4458813"/>
            <a:ext cx="8165700" cy="44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pt-PT" sz="1600" b="1" i="0" u="none" strike="noStrike" cap="none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JAN 	 	FEV </a:t>
            </a:r>
            <a:r>
              <a:rPr lang="pt-PT" sz="1600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		</a:t>
            </a:r>
            <a:r>
              <a:rPr lang="pt-PT" sz="1600" b="1" i="0" u="none" strike="noStrike" cap="none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MAR</a:t>
            </a:r>
            <a:r>
              <a:rPr lang="pt-PT" sz="1600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		</a:t>
            </a:r>
            <a:r>
              <a:rPr lang="pt-PT" sz="1600" b="1" i="0" u="none" strike="noStrike" cap="none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ABR </a:t>
            </a:r>
            <a:r>
              <a:rPr lang="pt-PT" sz="1600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		</a:t>
            </a:r>
            <a:r>
              <a:rPr lang="pt-PT" sz="1600" b="1" i="0" u="none" strike="noStrike" cap="none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MAI </a:t>
            </a:r>
            <a:r>
              <a:rPr lang="pt-PT" sz="1600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		</a:t>
            </a:r>
            <a:r>
              <a:rPr lang="pt-PT" sz="1600" b="1" i="0" u="none" strike="noStrike" cap="none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JUN</a:t>
            </a:r>
            <a:r>
              <a:rPr lang="pt-PT" sz="1600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		</a:t>
            </a:r>
            <a:r>
              <a:rPr lang="pt-PT" sz="1600" b="1" i="0" u="none" strike="noStrike" cap="none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JUL</a:t>
            </a:r>
            <a:r>
              <a:rPr lang="pt-PT" sz="1600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		</a:t>
            </a:r>
            <a:r>
              <a:rPr lang="pt-PT" sz="1600" b="1" i="0" u="none" strike="noStrike" cap="none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AGO  </a:t>
            </a:r>
            <a:endParaRPr sz="1600" b="1" i="0" u="none" strike="noStrike" cap="none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96" name="Google Shape;196;p29"/>
          <p:cNvCxnSpPr/>
          <p:nvPr/>
        </p:nvCxnSpPr>
        <p:spPr>
          <a:xfrm>
            <a:off x="950025" y="4935025"/>
            <a:ext cx="6543600" cy="0"/>
          </a:xfrm>
          <a:prstGeom prst="straightConnector1">
            <a:avLst/>
          </a:prstGeom>
          <a:noFill/>
          <a:ln w="38100" cap="flat" cmpd="sng">
            <a:solidFill>
              <a:srgbClr val="3C78D8"/>
            </a:solidFill>
            <a:prstDash val="solid"/>
            <a:round/>
            <a:headEnd type="none" w="sm" len="sm"/>
            <a:tailEnd type="oval" w="med" len="med"/>
          </a:ln>
        </p:spPr>
      </p:cxnSp>
      <p:sp>
        <p:nvSpPr>
          <p:cNvPr id="197" name="Google Shape;197;p29"/>
          <p:cNvSpPr/>
          <p:nvPr/>
        </p:nvSpPr>
        <p:spPr>
          <a:xfrm>
            <a:off x="5374725" y="4843225"/>
            <a:ext cx="183600" cy="1836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29"/>
          <p:cNvSpPr/>
          <p:nvPr/>
        </p:nvSpPr>
        <p:spPr>
          <a:xfrm>
            <a:off x="4233559" y="4843225"/>
            <a:ext cx="183600" cy="1836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29"/>
          <p:cNvSpPr/>
          <p:nvPr/>
        </p:nvSpPr>
        <p:spPr>
          <a:xfrm>
            <a:off x="4672088" y="4843175"/>
            <a:ext cx="183600" cy="1836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29"/>
          <p:cNvSpPr/>
          <p:nvPr/>
        </p:nvSpPr>
        <p:spPr>
          <a:xfrm>
            <a:off x="2419847" y="4843225"/>
            <a:ext cx="183600" cy="183600"/>
          </a:xfrm>
          <a:prstGeom prst="ellipse">
            <a:avLst/>
          </a:prstGeom>
          <a:solidFill>
            <a:srgbClr val="B7B7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29"/>
          <p:cNvSpPr/>
          <p:nvPr/>
        </p:nvSpPr>
        <p:spPr>
          <a:xfrm>
            <a:off x="2925059" y="4843225"/>
            <a:ext cx="183600" cy="183600"/>
          </a:xfrm>
          <a:prstGeom prst="ellipse">
            <a:avLst/>
          </a:prstGeom>
          <a:solidFill>
            <a:srgbClr val="B7B7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29"/>
          <p:cNvSpPr/>
          <p:nvPr/>
        </p:nvSpPr>
        <p:spPr>
          <a:xfrm>
            <a:off x="7168525" y="4843225"/>
            <a:ext cx="183600" cy="183600"/>
          </a:xfrm>
          <a:prstGeom prst="ellipse">
            <a:avLst/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29"/>
          <p:cNvSpPr/>
          <p:nvPr/>
        </p:nvSpPr>
        <p:spPr>
          <a:xfrm>
            <a:off x="5767775" y="4843225"/>
            <a:ext cx="183600" cy="183600"/>
          </a:xfrm>
          <a:prstGeom prst="ellipse">
            <a:avLst/>
          </a:prstGeom>
          <a:solidFill>
            <a:srgbClr val="FFFFFF"/>
          </a:solidFill>
          <a:ln w="1905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29"/>
          <p:cNvSpPr/>
          <p:nvPr/>
        </p:nvSpPr>
        <p:spPr>
          <a:xfrm>
            <a:off x="6664550" y="4843225"/>
            <a:ext cx="183600" cy="183600"/>
          </a:xfrm>
          <a:prstGeom prst="ellipse">
            <a:avLst/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0" name="Google Shape;210;p30"/>
          <p:cNvGraphicFramePr/>
          <p:nvPr/>
        </p:nvGraphicFramePr>
        <p:xfrm>
          <a:off x="516138" y="7715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{EDC7C65B-1D1E-4F3C-9C3A-842B0015AA6B}</a:tableStyleId>
              </a:tblPr>
              <a:tblGrid>
                <a:gridCol w="367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56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PT" sz="13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#</a:t>
                      </a:r>
                      <a:endParaRPr sz="13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lang="pt-PT" sz="13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Recomendações-chave do IRM</a:t>
                      </a:r>
                      <a:endParaRPr sz="13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PT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PT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Estabelecer mais canais para </a:t>
                      </a:r>
                      <a:r>
                        <a:rPr lang="pt-PT" sz="12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incorporar sugestões dos cidadãos no processo de cocriação</a:t>
                      </a:r>
                      <a:r>
                        <a:rPr lang="pt-PT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e </a:t>
                      </a:r>
                      <a:r>
                        <a:rPr lang="pt-PT" sz="12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garantir um </a:t>
                      </a:r>
                      <a:r>
                        <a:rPr lang="pt-PT" sz="1200" b="1" i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feedback</a:t>
                      </a:r>
                      <a:r>
                        <a:rPr lang="pt-PT" sz="12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fundamentado e oportuno a todos os participantes</a:t>
                      </a:r>
                      <a:r>
                        <a:rPr lang="pt-PT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 Um processo de consulta pública ou </a:t>
                      </a:r>
                      <a:r>
                        <a:rPr lang="pt-PT" sz="1200" i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workshop</a:t>
                      </a:r>
                      <a:r>
                        <a:rPr lang="pt-PT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no início da fase de desenvolvimento do plano poderia incentivar um maior envolvimento dos cidadãos.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PT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PT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Promover a </a:t>
                      </a:r>
                      <a:r>
                        <a:rPr lang="pt-PT" sz="12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paridade de organizações governamentais e não-governamentais no fórum multilateral</a:t>
                      </a:r>
                      <a:r>
                        <a:rPr lang="pt-PT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 Poderiam ser considerados diferentes níveis de participação para diferentes organizações.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PT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PT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Dar </a:t>
                      </a:r>
                      <a:r>
                        <a:rPr lang="pt-PT" sz="12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prioridade a compromissos que envolvam o setor da justiça</a:t>
                      </a:r>
                      <a:r>
                        <a:rPr lang="pt-PT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 uma das áreas de administração pública onde a confiança pública é menor. </a:t>
                      </a:r>
                      <a:r>
                        <a:rPr lang="pt-PT" sz="12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Envolver diretamente atores relevantes no setor para promover transparência e prestação de contas.</a:t>
                      </a:r>
                      <a:endParaRPr sz="1200" b="1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PT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PT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Incluir compromissos que tenham um </a:t>
                      </a:r>
                      <a:r>
                        <a:rPr lang="pt-PT" sz="12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foco equilibrado nas áreas de prestação de contas (“accountability”) e participação cívica </a:t>
                      </a:r>
                      <a:r>
                        <a:rPr lang="pt-PT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 fim de alargar o âmbito dos próximos planos de ação.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PT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PT" sz="12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Melhorar o conhecimento do público sobre o processo OGP</a:t>
                      </a:r>
                      <a:r>
                        <a:rPr lang="pt-PT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através dos meios de comunicação convencionais e de comunicações direcionadas com vista a promover um maior envolvimento público em futuros planos de ação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11" name="Google Shape;211;p30"/>
          <p:cNvSpPr txBox="1"/>
          <p:nvPr/>
        </p:nvSpPr>
        <p:spPr>
          <a:xfrm>
            <a:off x="2670450" y="4149450"/>
            <a:ext cx="3803100" cy="8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Fonte IRM - Relatório de Desenvolvimento Portugal (2018–2020)</a:t>
            </a:r>
            <a:endParaRPr/>
          </a:p>
        </p:txBody>
      </p:sp>
      <p:sp>
        <p:nvSpPr>
          <p:cNvPr id="212" name="Google Shape;212;p30"/>
          <p:cNvSpPr txBox="1"/>
          <p:nvPr/>
        </p:nvSpPr>
        <p:spPr>
          <a:xfrm>
            <a:off x="783600" y="267500"/>
            <a:ext cx="7388700" cy="5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pt-PT" sz="1600" b="1">
                <a:solidFill>
                  <a:srgbClr val="00B0F0"/>
                </a:solidFill>
                <a:latin typeface="Montserrat"/>
                <a:ea typeface="Montserrat"/>
                <a:cs typeface="Montserrat"/>
                <a:sym typeface="Montserrat"/>
              </a:rPr>
              <a:t>RECOMENDAÇÕES-CHAVE IRM DO I PLANO DE AÇÃO</a:t>
            </a:r>
            <a:endParaRPr sz="2000" b="1">
              <a:solidFill>
                <a:srgbClr val="00B0F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3" name="Google Shape;213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72213" y="87799"/>
            <a:ext cx="533150" cy="5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72225" y="4988217"/>
            <a:ext cx="971775" cy="1552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1"/>
          <p:cNvSpPr txBox="1"/>
          <p:nvPr/>
        </p:nvSpPr>
        <p:spPr>
          <a:xfrm>
            <a:off x="675000" y="1769400"/>
            <a:ext cx="7794000" cy="16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PT" sz="3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Subfase de conceção </a:t>
            </a:r>
            <a:endParaRPr sz="3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PT" sz="36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Compromissos recebidos</a:t>
            </a:r>
            <a:endParaRPr sz="36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1" name="Google Shape;221;p31" descr="Resultado de imagem para FACEBOOK WHITE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31" descr="Resultado de imagem para FACEBOOK WHITE"/>
          <p:cNvSpPr/>
          <p:nvPr/>
        </p:nvSpPr>
        <p:spPr>
          <a:xfrm>
            <a:off x="307975" y="7937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31" descr="Resultado de imagem para morocco flag"/>
          <p:cNvSpPr/>
          <p:nvPr/>
        </p:nvSpPr>
        <p:spPr>
          <a:xfrm>
            <a:off x="460375" y="160337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31" descr="Resultado de imagem para morocco flag"/>
          <p:cNvSpPr/>
          <p:nvPr/>
        </p:nvSpPr>
        <p:spPr>
          <a:xfrm>
            <a:off x="612775" y="312737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2"/>
          <p:cNvSpPr txBox="1"/>
          <p:nvPr/>
        </p:nvSpPr>
        <p:spPr>
          <a:xfrm>
            <a:off x="783600" y="267500"/>
            <a:ext cx="7388700" cy="5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pt-PT" sz="1600" b="1">
                <a:solidFill>
                  <a:srgbClr val="00B0F0"/>
                </a:solidFill>
                <a:latin typeface="Montserrat"/>
                <a:ea typeface="Montserrat"/>
                <a:cs typeface="Montserrat"/>
                <a:sym typeface="Montserrat"/>
              </a:rPr>
              <a:t>RESULTADOS DO INQUÉRITO À REDE</a:t>
            </a:r>
            <a:endParaRPr sz="2000" b="1">
              <a:solidFill>
                <a:srgbClr val="00B0F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1" name="Google Shape;231;p32"/>
          <p:cNvSpPr/>
          <p:nvPr/>
        </p:nvSpPr>
        <p:spPr>
          <a:xfrm>
            <a:off x="4439592" y="43934"/>
            <a:ext cx="264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32"/>
          <p:cNvSpPr txBox="1"/>
          <p:nvPr/>
        </p:nvSpPr>
        <p:spPr>
          <a:xfrm>
            <a:off x="783600" y="796211"/>
            <a:ext cx="7921800" cy="256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PT" sz="1700" b="1"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SUBMISSÃO DE COMPROMISSO VIA FORMULÁRIO</a:t>
            </a:r>
            <a:r>
              <a:rPr lang="pt-PT" sz="1700"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 - 10 PROPOSTAS</a:t>
            </a:r>
            <a:endParaRPr sz="1700"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 b="1"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PT" sz="1700" b="1"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SUBMISSÃO DE COMPROMISSOS MEMBROS DA REDE</a:t>
            </a:r>
            <a:r>
              <a:rPr lang="pt-PT" sz="1700"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 - 1 PROPOSTA</a:t>
            </a:r>
            <a:endParaRPr sz="1700"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 b="1">
              <a:solidFill>
                <a:schemeClr val="dk1"/>
              </a:solidFill>
              <a:highlight>
                <a:schemeClr val="lt1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PT" sz="1700" b="1">
                <a:solidFill>
                  <a:schemeClr val="dk1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PROTO COMPROMISSOS DAS SESSÕES DE COCRIAÇÃO</a:t>
            </a:r>
            <a:r>
              <a:rPr lang="pt-PT" sz="1700">
                <a:solidFill>
                  <a:schemeClr val="dk1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 - 31 PROPOSTAS</a:t>
            </a:r>
            <a:endParaRPr sz="1700"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33" name="Google Shape;233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72213" y="87799"/>
            <a:ext cx="533150" cy="5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72225" y="4988217"/>
            <a:ext cx="971775" cy="1552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3"/>
          <p:cNvSpPr txBox="1"/>
          <p:nvPr/>
        </p:nvSpPr>
        <p:spPr>
          <a:xfrm>
            <a:off x="675000" y="1769400"/>
            <a:ext cx="7794000" cy="16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PT" sz="3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Subfase de conceção</a:t>
            </a:r>
            <a:endParaRPr sz="3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PT" sz="36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Análise de compromissos</a:t>
            </a:r>
            <a:endParaRPr sz="36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1" name="Google Shape;241;p33" descr="Resultado de imagem para FACEBOOK WHITE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33" descr="Resultado de imagem para FACEBOOK WHITE"/>
          <p:cNvSpPr/>
          <p:nvPr/>
        </p:nvSpPr>
        <p:spPr>
          <a:xfrm>
            <a:off x="307975" y="7937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33" descr="Resultado de imagem para morocco flag"/>
          <p:cNvSpPr/>
          <p:nvPr/>
        </p:nvSpPr>
        <p:spPr>
          <a:xfrm>
            <a:off x="460375" y="160337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33" descr="Resultado de imagem para morocco flag"/>
          <p:cNvSpPr/>
          <p:nvPr/>
        </p:nvSpPr>
        <p:spPr>
          <a:xfrm>
            <a:off x="612775" y="312737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4"/>
          <p:cNvSpPr txBox="1"/>
          <p:nvPr/>
        </p:nvSpPr>
        <p:spPr>
          <a:xfrm>
            <a:off x="263750" y="2343875"/>
            <a:ext cx="46944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100" b="1">
                <a:solidFill>
                  <a:srgbClr val="46BDC6"/>
                </a:solidFill>
                <a:latin typeface="Montserrat"/>
                <a:ea typeface="Montserrat"/>
                <a:cs typeface="Montserrat"/>
                <a:sym typeface="Montserrat"/>
              </a:rPr>
              <a:t>Filtro 1 - Conjugação com programas e estratégias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PT" sz="1100" b="1">
                <a:solidFill>
                  <a:srgbClr val="F4CCCC"/>
                </a:solidFill>
                <a:latin typeface="Montserrat"/>
                <a:ea typeface="Montserrat"/>
                <a:cs typeface="Montserrat"/>
                <a:sym typeface="Montserrat"/>
              </a:rPr>
              <a:t>Filtro 2 - Identificação das entidades e parceiros</a:t>
            </a:r>
            <a:endParaRPr sz="1100" b="1">
              <a:solidFill>
                <a:srgbClr val="0070C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1" name="Google Shape;251;p34"/>
          <p:cNvSpPr txBox="1"/>
          <p:nvPr/>
        </p:nvSpPr>
        <p:spPr>
          <a:xfrm>
            <a:off x="783600" y="267500"/>
            <a:ext cx="7388700" cy="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pt-PT" sz="1600" b="1">
                <a:solidFill>
                  <a:srgbClr val="00B0F0"/>
                </a:solidFill>
                <a:latin typeface="Montserrat"/>
                <a:ea typeface="Montserrat"/>
                <a:cs typeface="Montserrat"/>
                <a:sym typeface="Montserrat"/>
              </a:rPr>
              <a:t>ANÁLISE DOS COMPROMISSOS - APLICAÇÃO DE FILTROS </a:t>
            </a:r>
            <a:endParaRPr sz="1600" b="1">
              <a:solidFill>
                <a:srgbClr val="00B0F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52" name="Google Shape;252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72213" y="87799"/>
            <a:ext cx="533150" cy="5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72225" y="4988217"/>
            <a:ext cx="971775" cy="1552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94073" y="1007268"/>
            <a:ext cx="3519603" cy="1565094"/>
          </a:xfrm>
          <a:prstGeom prst="rect">
            <a:avLst/>
          </a:prstGeom>
          <a:noFill/>
          <a:ln w="1905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255" name="Google Shape;255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94075" y="1007268"/>
            <a:ext cx="3519600" cy="1544132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34"/>
          <p:cNvSpPr/>
          <p:nvPr/>
        </p:nvSpPr>
        <p:spPr>
          <a:xfrm>
            <a:off x="6648925" y="963775"/>
            <a:ext cx="2369700" cy="1804500"/>
          </a:xfrm>
          <a:prstGeom prst="rect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7" name="Google Shape;257;p3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71488" y="3185638"/>
            <a:ext cx="3642176" cy="1338003"/>
          </a:xfrm>
          <a:prstGeom prst="rect">
            <a:avLst/>
          </a:prstGeom>
          <a:noFill/>
          <a:ln w="1905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258" name="Google Shape;258;p34"/>
          <p:cNvSpPr/>
          <p:nvPr/>
        </p:nvSpPr>
        <p:spPr>
          <a:xfrm>
            <a:off x="6295550" y="3017125"/>
            <a:ext cx="2711100" cy="1804500"/>
          </a:xfrm>
          <a:prstGeom prst="rect">
            <a:avLst/>
          </a:prstGeom>
          <a:noFill/>
          <a:ln w="38100" cap="flat" cmpd="sng">
            <a:solidFill>
              <a:srgbClr val="1155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34"/>
          <p:cNvSpPr txBox="1"/>
          <p:nvPr/>
        </p:nvSpPr>
        <p:spPr>
          <a:xfrm>
            <a:off x="263750" y="3429950"/>
            <a:ext cx="4694400" cy="15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100" b="1">
                <a:solidFill>
                  <a:srgbClr val="34A853"/>
                </a:solidFill>
                <a:latin typeface="Montserrat"/>
                <a:ea typeface="Montserrat"/>
                <a:cs typeface="Montserrat"/>
                <a:sym typeface="Montserrat"/>
              </a:rPr>
              <a:t>Filtro 3 - Áreas temáticas aprovadas para o II PANAA</a:t>
            </a:r>
            <a:endParaRPr sz="1100" b="1">
              <a:solidFill>
                <a:srgbClr val="34A85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rgbClr val="34A85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100" b="1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Filtro 4 - Valores OGP</a:t>
            </a:r>
            <a:endParaRPr sz="1100" b="1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100" b="1">
                <a:solidFill>
                  <a:srgbClr val="0070C0"/>
                </a:solidFill>
                <a:latin typeface="Montserrat"/>
                <a:ea typeface="Montserrat"/>
                <a:cs typeface="Montserrat"/>
                <a:sym typeface="Montserrat"/>
              </a:rPr>
              <a:t>Filtro 5 - Valores OGP Renewal</a:t>
            </a:r>
            <a:endParaRPr sz="1100" b="1">
              <a:solidFill>
                <a:srgbClr val="0070C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rgbClr val="0070C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100" b="1">
                <a:solidFill>
                  <a:srgbClr val="FBBC04"/>
                </a:solidFill>
                <a:latin typeface="Montserrat"/>
                <a:ea typeface="Montserrat"/>
                <a:cs typeface="Montserrat"/>
                <a:sym typeface="Montserrat"/>
              </a:rPr>
              <a:t>Filtro 6 - Avaliação IRM </a:t>
            </a:r>
            <a:endParaRPr sz="1100" b="1">
              <a:solidFill>
                <a:srgbClr val="0070C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rgbClr val="0070C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60" name="Google Shape;260;p34"/>
          <p:cNvCxnSpPr/>
          <p:nvPr/>
        </p:nvCxnSpPr>
        <p:spPr>
          <a:xfrm>
            <a:off x="4375225" y="3444425"/>
            <a:ext cx="0" cy="1273200"/>
          </a:xfrm>
          <a:prstGeom prst="straightConnector1">
            <a:avLst/>
          </a:prstGeom>
          <a:noFill/>
          <a:ln w="38100" cap="flat" cmpd="sng">
            <a:solidFill>
              <a:srgbClr val="1155CC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1" name="Google Shape;261;p34"/>
          <p:cNvCxnSpPr/>
          <p:nvPr/>
        </p:nvCxnSpPr>
        <p:spPr>
          <a:xfrm rot="10800000" flipH="1">
            <a:off x="4375225" y="3044275"/>
            <a:ext cx="1909800" cy="562200"/>
          </a:xfrm>
          <a:prstGeom prst="straightConnector1">
            <a:avLst/>
          </a:prstGeom>
          <a:noFill/>
          <a:ln w="9525" cap="flat" cmpd="sng">
            <a:solidFill>
              <a:srgbClr val="1155CC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2" name="Google Shape;262;p34"/>
          <p:cNvCxnSpPr/>
          <p:nvPr/>
        </p:nvCxnSpPr>
        <p:spPr>
          <a:xfrm>
            <a:off x="4365575" y="2401775"/>
            <a:ext cx="0" cy="576900"/>
          </a:xfrm>
          <a:prstGeom prst="straightConnector1">
            <a:avLst/>
          </a:prstGeom>
          <a:noFill/>
          <a:ln w="38100" cap="flat" cmpd="sng">
            <a:solidFill>
              <a:srgbClr val="674EA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3" name="Google Shape;263;p34"/>
          <p:cNvCxnSpPr/>
          <p:nvPr/>
        </p:nvCxnSpPr>
        <p:spPr>
          <a:xfrm rot="10800000" flipH="1">
            <a:off x="4374450" y="2758725"/>
            <a:ext cx="2264700" cy="190500"/>
          </a:xfrm>
          <a:prstGeom prst="straightConnector1">
            <a:avLst/>
          </a:prstGeom>
          <a:noFill/>
          <a:ln w="9525" cap="flat" cmpd="sng">
            <a:solidFill>
              <a:srgbClr val="674EA7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64" name="Google Shape;264;p34"/>
          <p:cNvSpPr txBox="1"/>
          <p:nvPr/>
        </p:nvSpPr>
        <p:spPr>
          <a:xfrm>
            <a:off x="263750" y="851950"/>
            <a:ext cx="39030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100" b="1">
                <a:solidFill>
                  <a:srgbClr val="FBBC04"/>
                </a:solidFill>
                <a:latin typeface="Montserrat"/>
                <a:ea typeface="Montserrat"/>
                <a:cs typeface="Montserrat"/>
                <a:sym typeface="Montserrat"/>
              </a:rPr>
              <a:t>Agrupamento por afinidades</a:t>
            </a:r>
            <a:endParaRPr sz="1100" b="1">
              <a:solidFill>
                <a:srgbClr val="FBBC0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rgbClr val="0070C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Foi feito um agrupamento dos 41 compromissos por 10 tópicos. 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Posteriormente foram agregados compromissos de âmbito semelhante, resultando um total de 31.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5" name="Google Shape;265;p34"/>
          <p:cNvSpPr/>
          <p:nvPr/>
        </p:nvSpPr>
        <p:spPr>
          <a:xfrm>
            <a:off x="5271500" y="893000"/>
            <a:ext cx="1360800" cy="1804500"/>
          </a:xfrm>
          <a:prstGeom prst="rect">
            <a:avLst/>
          </a:prstGeom>
          <a:noFill/>
          <a:ln w="38100" cap="flat" cmpd="sng">
            <a:solidFill>
              <a:srgbClr val="FBBC0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66" name="Google Shape;266;p34"/>
          <p:cNvCxnSpPr/>
          <p:nvPr/>
        </p:nvCxnSpPr>
        <p:spPr>
          <a:xfrm>
            <a:off x="4365575" y="891250"/>
            <a:ext cx="0" cy="1076400"/>
          </a:xfrm>
          <a:prstGeom prst="straightConnector1">
            <a:avLst/>
          </a:prstGeom>
          <a:noFill/>
          <a:ln w="38100" cap="flat" cmpd="sng">
            <a:solidFill>
              <a:srgbClr val="FBBC0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7" name="Google Shape;267;p34"/>
          <p:cNvCxnSpPr/>
          <p:nvPr/>
        </p:nvCxnSpPr>
        <p:spPr>
          <a:xfrm rot="10800000" flipH="1">
            <a:off x="4398375" y="1018550"/>
            <a:ext cx="856500" cy="115800"/>
          </a:xfrm>
          <a:prstGeom prst="straightConnector1">
            <a:avLst/>
          </a:prstGeom>
          <a:noFill/>
          <a:ln w="9525" cap="flat" cmpd="sng">
            <a:solidFill>
              <a:srgbClr val="FBBC04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5"/>
          <p:cNvSpPr txBox="1"/>
          <p:nvPr/>
        </p:nvSpPr>
        <p:spPr>
          <a:xfrm>
            <a:off x="675000" y="1769400"/>
            <a:ext cx="7794000" cy="16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PT" sz="3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Exercício colaborativo</a:t>
            </a:r>
            <a:endParaRPr sz="3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PT" sz="36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Classificação da exequibilidade</a:t>
            </a:r>
            <a:endParaRPr sz="36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4" name="Google Shape;274;p35" descr="Resultado de imagem para FACEBOOK WHITE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35" descr="Resultado de imagem para FACEBOOK WHITE"/>
          <p:cNvSpPr/>
          <p:nvPr/>
        </p:nvSpPr>
        <p:spPr>
          <a:xfrm>
            <a:off x="307975" y="7937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35" descr="Resultado de imagem para morocco flag"/>
          <p:cNvSpPr/>
          <p:nvPr/>
        </p:nvSpPr>
        <p:spPr>
          <a:xfrm>
            <a:off x="460375" y="160337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35" descr="Resultado de imagem para morocco flag"/>
          <p:cNvSpPr/>
          <p:nvPr/>
        </p:nvSpPr>
        <p:spPr>
          <a:xfrm>
            <a:off x="612775" y="312737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Google Shape;283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72213" y="87799"/>
            <a:ext cx="533150" cy="5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72225" y="4988217"/>
            <a:ext cx="971775" cy="155284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36"/>
          <p:cNvSpPr txBox="1"/>
          <p:nvPr/>
        </p:nvSpPr>
        <p:spPr>
          <a:xfrm>
            <a:off x="263750" y="851950"/>
            <a:ext cx="3087600" cy="32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100" b="1">
                <a:solidFill>
                  <a:srgbClr val="00B0F0"/>
                </a:solidFill>
                <a:latin typeface="Montserrat"/>
                <a:ea typeface="Montserrat"/>
                <a:cs typeface="Montserrat"/>
                <a:sym typeface="Montserrat"/>
              </a:rPr>
              <a:t>10 TÓPICOS</a:t>
            </a:r>
            <a:endParaRPr sz="1100" b="1">
              <a:solidFill>
                <a:srgbClr val="00B0F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rgbClr val="FBBC0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79999" lvl="0" indent="-159849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●"/>
            </a:pPr>
            <a:r>
              <a:rPr lang="pt-PT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Disponibilização e padronização de dados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79999" lvl="0" indent="-159849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●"/>
            </a:pPr>
            <a:r>
              <a:rPr lang="pt-PT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Interoperabilidade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79999" lvl="0" indent="-159849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●"/>
            </a:pPr>
            <a:r>
              <a:rPr lang="pt-PT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Serviços para as empresas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79999" lvl="0" indent="-159849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●"/>
            </a:pPr>
            <a:r>
              <a:rPr lang="pt-PT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Portais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79999" lvl="0" indent="-159849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●"/>
            </a:pPr>
            <a:r>
              <a:rPr lang="pt-PT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Necessidades e novos serviços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79999" lvl="0" indent="-159849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●"/>
            </a:pPr>
            <a:r>
              <a:rPr lang="pt-PT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Cadastro Predial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79999" lvl="0" indent="-159849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●"/>
            </a:pPr>
            <a:r>
              <a:rPr lang="pt-PT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Melhoria contínua e standardização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79999" lvl="0" indent="-159849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●"/>
            </a:pPr>
            <a:r>
              <a:rPr lang="pt-PT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Literacia e educação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79999" lvl="0" indent="-159849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●"/>
            </a:pPr>
            <a:r>
              <a:rPr lang="pt-PT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Mobilização de cidadão e parceiros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79999" lvl="0" indent="-159849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●"/>
            </a:pPr>
            <a:r>
              <a:rPr lang="pt-PT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Segurança dos dados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6" name="Google Shape;286;p36"/>
          <p:cNvSpPr txBox="1"/>
          <p:nvPr/>
        </p:nvSpPr>
        <p:spPr>
          <a:xfrm>
            <a:off x="3503750" y="851950"/>
            <a:ext cx="1668000" cy="32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100" b="1">
                <a:solidFill>
                  <a:srgbClr val="00B0F0"/>
                </a:solidFill>
                <a:latin typeface="Montserrat"/>
                <a:ea typeface="Montserrat"/>
                <a:cs typeface="Montserrat"/>
                <a:sym typeface="Montserrat"/>
              </a:rPr>
              <a:t>31 Compromissos</a:t>
            </a:r>
            <a:endParaRPr sz="1100" b="1">
              <a:solidFill>
                <a:srgbClr val="00B0F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rgbClr val="00B0F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79999" lvl="0" indent="-159849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ontserrat"/>
              <a:buChar char="●"/>
            </a:pPr>
            <a:r>
              <a:rPr lang="pt-PT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compromissos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79999" lvl="0" indent="-159849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ontserrat"/>
              <a:buChar char="●"/>
            </a:pP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79999" lvl="0" indent="-159849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ontserrat"/>
              <a:buChar char="●"/>
            </a:pPr>
            <a:r>
              <a:rPr lang="pt-PT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compromisso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79999" lvl="0" indent="-159849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ontserrat"/>
              <a:buChar char="●"/>
            </a:pPr>
            <a:r>
              <a:rPr lang="pt-PT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 compromissos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79999" lvl="0" indent="-159849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ontserrat"/>
              <a:buChar char="●"/>
            </a:pPr>
            <a:r>
              <a:rPr lang="pt-PT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compromissos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79999" lvl="0" indent="-159849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ontserrat"/>
              <a:buChar char="●"/>
            </a:pPr>
            <a:r>
              <a:rPr lang="pt-PT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 compromissos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79999" lvl="0" indent="-159849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ontserrat"/>
              <a:buChar char="●"/>
            </a:pPr>
            <a:r>
              <a:rPr lang="pt-PT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 compromissos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79999" lvl="0" indent="-159849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ontserrat"/>
              <a:buChar char="●"/>
            </a:pPr>
            <a:r>
              <a:rPr lang="pt-PT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compromissos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79999" lvl="0" indent="-159849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ontserrat"/>
              <a:buChar char="●"/>
            </a:pPr>
            <a:r>
              <a:rPr lang="pt-PT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compromissos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79999" lvl="0" indent="-159849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ontserrat"/>
              <a:buChar char="●"/>
            </a:pPr>
            <a:r>
              <a:rPr lang="pt-PT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 compromissos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79999" lvl="0" indent="-159849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ontserrat"/>
              <a:buChar char="●"/>
            </a:pPr>
            <a:r>
              <a:rPr lang="pt-PT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compromisso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87" name="Google Shape;287;p36"/>
          <p:cNvCxnSpPr/>
          <p:nvPr/>
        </p:nvCxnSpPr>
        <p:spPr>
          <a:xfrm>
            <a:off x="3333375" y="851950"/>
            <a:ext cx="0" cy="3556200"/>
          </a:xfrm>
          <a:prstGeom prst="straightConnector1">
            <a:avLst/>
          </a:prstGeom>
          <a:noFill/>
          <a:ln w="28575" cap="flat" cmpd="sng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8" name="Google Shape;288;p36"/>
          <p:cNvCxnSpPr/>
          <p:nvPr/>
        </p:nvCxnSpPr>
        <p:spPr>
          <a:xfrm>
            <a:off x="5323075" y="851950"/>
            <a:ext cx="0" cy="3556200"/>
          </a:xfrm>
          <a:prstGeom prst="straightConnector1">
            <a:avLst/>
          </a:prstGeom>
          <a:noFill/>
          <a:ln w="28575" cap="flat" cmpd="sng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9" name="Google Shape;289;p36"/>
          <p:cNvSpPr txBox="1"/>
          <p:nvPr/>
        </p:nvSpPr>
        <p:spPr>
          <a:xfrm>
            <a:off x="5450225" y="851950"/>
            <a:ext cx="23799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100" b="1">
                <a:solidFill>
                  <a:srgbClr val="00B0F0"/>
                </a:solidFill>
                <a:latin typeface="Montserrat"/>
                <a:ea typeface="Montserrat"/>
                <a:cs typeface="Montserrat"/>
                <a:sym typeface="Montserrat"/>
              </a:rPr>
              <a:t>3 critérios de análise</a:t>
            </a:r>
            <a:endParaRPr sz="1100" b="1">
              <a:solidFill>
                <a:srgbClr val="00B0F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rgbClr val="FBBC0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79999" lvl="0" indent="-159849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●"/>
            </a:pPr>
            <a:r>
              <a:rPr lang="pt-PT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Financiamento necessário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79999" lvl="0" indent="-159849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●"/>
            </a:pPr>
            <a:r>
              <a:rPr lang="pt-PT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Complexidade da medida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79999" lvl="0" indent="-159849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●"/>
            </a:pPr>
            <a:r>
              <a:rPr lang="pt-PT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Tempo de execução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0" name="Google Shape;290;p36"/>
          <p:cNvSpPr txBox="1"/>
          <p:nvPr/>
        </p:nvSpPr>
        <p:spPr>
          <a:xfrm>
            <a:off x="3351350" y="4343900"/>
            <a:ext cx="19716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800" b="1">
                <a:solidFill>
                  <a:srgbClr val="F4CCCC"/>
                </a:solidFill>
                <a:latin typeface="Montserrat"/>
                <a:ea typeface="Montserrat"/>
                <a:cs typeface="Montserrat"/>
                <a:sym typeface="Montserrat"/>
              </a:rPr>
              <a:t>10 compromissos foram fundidos com compromissos existentes</a:t>
            </a:r>
            <a:endParaRPr sz="800">
              <a:solidFill>
                <a:srgbClr val="F4CCC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7"/>
          <p:cNvSpPr txBox="1"/>
          <p:nvPr/>
        </p:nvSpPr>
        <p:spPr>
          <a:xfrm>
            <a:off x="675000" y="1769400"/>
            <a:ext cx="7794000" cy="16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PT" sz="3600">
                <a:solidFill>
                  <a:srgbClr val="888888"/>
                </a:solidFill>
                <a:latin typeface="Montserrat"/>
                <a:ea typeface="Montserrat"/>
                <a:cs typeface="Montserrat"/>
                <a:sym typeface="Montserrat"/>
              </a:rPr>
              <a:t>Exercício colaborativo</a:t>
            </a:r>
            <a:endParaRPr sz="3600">
              <a:solidFill>
                <a:srgbClr val="888888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36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8"/>
          <p:cNvSpPr txBox="1"/>
          <p:nvPr/>
        </p:nvSpPr>
        <p:spPr>
          <a:xfrm>
            <a:off x="675000" y="1769400"/>
            <a:ext cx="7794000" cy="16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PT" sz="3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Subfase de conceção</a:t>
            </a:r>
            <a:endParaRPr sz="3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PT" sz="36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Open Gov Week</a:t>
            </a:r>
            <a:endParaRPr sz="36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3" name="Google Shape;303;p38" descr="Resultado de imagem para FACEBOOK WHITE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38" descr="Resultado de imagem para FACEBOOK WHITE"/>
          <p:cNvSpPr/>
          <p:nvPr/>
        </p:nvSpPr>
        <p:spPr>
          <a:xfrm>
            <a:off x="307975" y="7937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38" descr="Resultado de imagem para morocco flag"/>
          <p:cNvSpPr/>
          <p:nvPr/>
        </p:nvSpPr>
        <p:spPr>
          <a:xfrm>
            <a:off x="460375" y="160337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38" descr="Resultado de imagem para morocco flag"/>
          <p:cNvSpPr/>
          <p:nvPr/>
        </p:nvSpPr>
        <p:spPr>
          <a:xfrm>
            <a:off x="612775" y="312737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39"/>
          <p:cNvSpPr txBox="1"/>
          <p:nvPr/>
        </p:nvSpPr>
        <p:spPr>
          <a:xfrm>
            <a:off x="783600" y="267500"/>
            <a:ext cx="7388700" cy="5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pt-PT" sz="1600" b="1">
                <a:solidFill>
                  <a:srgbClr val="00B0F0"/>
                </a:solidFill>
                <a:latin typeface="Montserrat"/>
                <a:ea typeface="Montserrat"/>
                <a:cs typeface="Montserrat"/>
                <a:sym typeface="Montserrat"/>
              </a:rPr>
              <a:t>OPEN GOV WEEK</a:t>
            </a:r>
            <a:endParaRPr sz="2000" b="1">
              <a:solidFill>
                <a:srgbClr val="00B0F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13" name="Google Shape;313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78675" y="855500"/>
            <a:ext cx="2629730" cy="3983200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39"/>
          <p:cNvSpPr txBox="1"/>
          <p:nvPr/>
        </p:nvSpPr>
        <p:spPr>
          <a:xfrm>
            <a:off x="402650" y="842050"/>
            <a:ext cx="4694400" cy="424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100" b="1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4"/>
              </a:rPr>
              <a:t>Submeter eventos</a:t>
            </a:r>
            <a:endParaRPr sz="11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rgbClr val="46BDC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1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Título do evento</a:t>
            </a:r>
            <a:endParaRPr sz="11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1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Tipo de evento: </a:t>
            </a:r>
            <a:endParaRPr sz="11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Seminar/Panel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Webinar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Social Media Chat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Contest/Hackathon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Public Debate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Open Data Release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Report Launch/Publication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Public Meeting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Hearing 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Conference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Other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1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Audiência:</a:t>
            </a:r>
            <a:endParaRPr sz="11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Government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Civil Society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Academia 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Private Sector 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Citizen 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Others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5" name="Google Shape;315;p39"/>
          <p:cNvSpPr txBox="1"/>
          <p:nvPr/>
        </p:nvSpPr>
        <p:spPr>
          <a:xfrm>
            <a:off x="2877225" y="1351790"/>
            <a:ext cx="2869500" cy="272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1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Policy areas:</a:t>
            </a:r>
            <a:endParaRPr sz="11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Open Response, open recovery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Fighting corruption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Protecting civic space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Ensuring Delivery of public services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Preserving natural resources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Uncovering Anonymous ownership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Guaranteeing inclusion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Ensuring gender equality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Transforming education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Improving Healthcare services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Others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PT" sz="11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Data, hora e local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16" name="Google Shape;316;p3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72213" y="87799"/>
            <a:ext cx="533150" cy="5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172225" y="4988217"/>
            <a:ext cx="971775" cy="1552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40"/>
          <p:cNvSpPr txBox="1"/>
          <p:nvPr/>
        </p:nvSpPr>
        <p:spPr>
          <a:xfrm>
            <a:off x="864475" y="2128800"/>
            <a:ext cx="7415100" cy="8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PT" sz="2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Discussão e comentários</a:t>
            </a:r>
            <a:endParaRPr sz="24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PT" sz="1700">
                <a:solidFill>
                  <a:schemeClr val="lt1"/>
                </a:solidFill>
                <a:highlight>
                  <a:srgbClr val="4A86E8"/>
                </a:highlight>
                <a:latin typeface="Calibri"/>
                <a:ea typeface="Calibri"/>
                <a:cs typeface="Calibri"/>
                <a:sym typeface="Calibri"/>
              </a:rPr>
              <a:t>Ronda de discussão sobre proposta Open Gov Week</a:t>
            </a:r>
            <a:endParaRPr sz="24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4" name="Google Shape;324;p40" descr="Resultado de imagem para FACEBOOK WHITE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40" descr="Resultado de imagem para FACEBOOK WHITE"/>
          <p:cNvSpPr/>
          <p:nvPr/>
        </p:nvSpPr>
        <p:spPr>
          <a:xfrm>
            <a:off x="307975" y="7937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40" descr="Resultado de imagem para morocco flag"/>
          <p:cNvSpPr/>
          <p:nvPr/>
        </p:nvSpPr>
        <p:spPr>
          <a:xfrm>
            <a:off x="460375" y="160337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40" descr="Resultado de imagem para morocco flag"/>
          <p:cNvSpPr/>
          <p:nvPr/>
        </p:nvSpPr>
        <p:spPr>
          <a:xfrm>
            <a:off x="612775" y="312737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41"/>
          <p:cNvSpPr txBox="1"/>
          <p:nvPr/>
        </p:nvSpPr>
        <p:spPr>
          <a:xfrm>
            <a:off x="1350150" y="1851600"/>
            <a:ext cx="6443700" cy="5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32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OUTROS ASSUNTOS E ENCERRAMENTO</a:t>
            </a:r>
            <a:endParaRPr sz="32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4" name="Google Shape;334;p41" descr="Resultado de imagem para FACEBOOK WHITE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41" descr="Resultado de imagem para FACEBOOK WHITE"/>
          <p:cNvSpPr/>
          <p:nvPr/>
        </p:nvSpPr>
        <p:spPr>
          <a:xfrm>
            <a:off x="307975" y="7937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41" descr="Resultado de imagem para morocco flag"/>
          <p:cNvSpPr/>
          <p:nvPr/>
        </p:nvSpPr>
        <p:spPr>
          <a:xfrm>
            <a:off x="460375" y="160337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41" descr="Resultado de imagem para morocco flag"/>
          <p:cNvSpPr/>
          <p:nvPr/>
        </p:nvSpPr>
        <p:spPr>
          <a:xfrm>
            <a:off x="612775" y="312737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42"/>
          <p:cNvSpPr txBox="1"/>
          <p:nvPr/>
        </p:nvSpPr>
        <p:spPr>
          <a:xfrm>
            <a:off x="288825" y="2305200"/>
            <a:ext cx="8782200" cy="5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PT" sz="3000" b="1">
                <a:solidFill>
                  <a:srgbClr val="00B0F0"/>
                </a:solidFill>
                <a:latin typeface="Montserrat"/>
                <a:ea typeface="Montserrat"/>
                <a:cs typeface="Montserrat"/>
                <a:sym typeface="Montserrat"/>
              </a:rPr>
              <a:t>Próximos passos</a:t>
            </a:r>
            <a:endParaRPr sz="3000" b="1">
              <a:solidFill>
                <a:srgbClr val="00B0F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000" b="1">
              <a:solidFill>
                <a:srgbClr val="00B0F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3000" b="1">
              <a:solidFill>
                <a:srgbClr val="00B0F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44" name="Google Shape;344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72213" y="87799"/>
            <a:ext cx="533150" cy="5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72225" y="4988217"/>
            <a:ext cx="971775" cy="1552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43"/>
          <p:cNvSpPr txBox="1"/>
          <p:nvPr/>
        </p:nvSpPr>
        <p:spPr>
          <a:xfrm>
            <a:off x="1187624" y="267494"/>
            <a:ext cx="6984600" cy="5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2400" b="1">
                <a:solidFill>
                  <a:srgbClr val="00B0F0"/>
                </a:solidFill>
                <a:latin typeface="Montserrat"/>
                <a:ea typeface="Montserrat"/>
                <a:cs typeface="Montserrat"/>
                <a:sym typeface="Montserrat"/>
              </a:rPr>
              <a:t>Próximos passos</a:t>
            </a:r>
            <a:endParaRPr sz="2400" b="1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43"/>
          <p:cNvSpPr/>
          <p:nvPr/>
        </p:nvSpPr>
        <p:spPr>
          <a:xfrm>
            <a:off x="4439592" y="43934"/>
            <a:ext cx="264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3" name="Google Shape;353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72213" y="87799"/>
            <a:ext cx="533150" cy="5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72225" y="4988217"/>
            <a:ext cx="971775" cy="155284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43"/>
          <p:cNvSpPr/>
          <p:nvPr/>
        </p:nvSpPr>
        <p:spPr>
          <a:xfrm>
            <a:off x="1043600" y="1322375"/>
            <a:ext cx="72000" cy="32922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43"/>
          <p:cNvSpPr txBox="1"/>
          <p:nvPr/>
        </p:nvSpPr>
        <p:spPr>
          <a:xfrm>
            <a:off x="1259625" y="1256300"/>
            <a:ext cx="7583100" cy="30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800" b="1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M8 - Sessões de conceção para desenvolver a formulação final (open gov week)</a:t>
            </a:r>
            <a:endParaRPr sz="1800" b="1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Calibri"/>
              <a:buChar char="-"/>
            </a:pPr>
            <a:r>
              <a:rPr lang="pt-PT" sz="18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Contactar os participantes paras as sessões Open Gov Week;</a:t>
            </a:r>
            <a:endParaRPr sz="18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Calibri"/>
              <a:buChar char="-"/>
            </a:pPr>
            <a:r>
              <a:rPr lang="pt-PT" sz="18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Planear as sessões e preparar os materiais;</a:t>
            </a:r>
            <a:endParaRPr sz="18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800" b="1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M9 - Relatório com a formulação final das propostas revistas</a:t>
            </a:r>
            <a:endParaRPr sz="1800" b="1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Calibri"/>
              <a:buChar char="-"/>
            </a:pPr>
            <a:r>
              <a:rPr lang="pt-PT" sz="18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Contactar e envolver as entidades na formulação dos compromissos;</a:t>
            </a:r>
            <a:endParaRPr sz="18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800" b="1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M10 - Publicação do rascunho do II Plano para a consulta pública</a:t>
            </a:r>
            <a:endParaRPr sz="18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Calibri"/>
              <a:buChar char="-"/>
            </a:pPr>
            <a:r>
              <a:rPr lang="pt-PT" sz="18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Preparação do documento rascunho para consulta pública;</a:t>
            </a:r>
            <a:endParaRPr sz="1800" b="1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44"/>
          <p:cNvSpPr txBox="1"/>
          <p:nvPr/>
        </p:nvSpPr>
        <p:spPr>
          <a:xfrm>
            <a:off x="1187624" y="267494"/>
            <a:ext cx="6984600" cy="5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2400" b="1">
                <a:solidFill>
                  <a:srgbClr val="00B0F0"/>
                </a:solidFill>
                <a:latin typeface="Montserrat"/>
                <a:ea typeface="Montserrat"/>
                <a:cs typeface="Montserrat"/>
                <a:sym typeface="Montserrat"/>
              </a:rPr>
              <a:t>Próximos passos</a:t>
            </a:r>
            <a:endParaRPr sz="2400" b="1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44"/>
          <p:cNvSpPr/>
          <p:nvPr/>
        </p:nvSpPr>
        <p:spPr>
          <a:xfrm>
            <a:off x="4439592" y="43934"/>
            <a:ext cx="264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4" name="Google Shape;364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72213" y="87799"/>
            <a:ext cx="533150" cy="5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72225" y="4988217"/>
            <a:ext cx="971775" cy="155284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p44"/>
          <p:cNvSpPr/>
          <p:nvPr/>
        </p:nvSpPr>
        <p:spPr>
          <a:xfrm>
            <a:off x="1043600" y="1322375"/>
            <a:ext cx="72000" cy="3693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44"/>
          <p:cNvSpPr txBox="1"/>
          <p:nvPr/>
        </p:nvSpPr>
        <p:spPr>
          <a:xfrm>
            <a:off x="1259625" y="1256300"/>
            <a:ext cx="7583100" cy="30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800" b="1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Acordar data da XVI Reunião da RNAA</a:t>
            </a:r>
            <a:endParaRPr sz="1800" b="1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Calibri"/>
              <a:buChar char="-"/>
            </a:pPr>
            <a:r>
              <a:rPr lang="pt-PT" sz="1800" b="1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Proposta 1</a:t>
            </a:r>
            <a:r>
              <a:rPr lang="pt-PT" sz="18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:  </a:t>
            </a:r>
            <a:r>
              <a:rPr lang="pt-PT" sz="1800" b="1">
                <a:solidFill>
                  <a:srgbClr val="FFFFFF"/>
                </a:solidFill>
                <a:highlight>
                  <a:srgbClr val="00B0F0"/>
                </a:highlight>
                <a:latin typeface="Calibri"/>
                <a:ea typeface="Calibri"/>
                <a:cs typeface="Calibri"/>
                <a:sym typeface="Calibri"/>
              </a:rPr>
              <a:t>18 junho  2021</a:t>
            </a:r>
            <a:endParaRPr sz="1800" b="1">
              <a:solidFill>
                <a:srgbClr val="FFFFFF"/>
              </a:solidFill>
              <a:highlight>
                <a:srgbClr val="00B0F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Calibri"/>
              <a:buChar char="-"/>
            </a:pPr>
            <a:r>
              <a:rPr lang="pt-PT" sz="1800" b="1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Proposta 2</a:t>
            </a:r>
            <a:r>
              <a:rPr lang="pt-PT" sz="18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:  </a:t>
            </a:r>
            <a:r>
              <a:rPr lang="pt-PT" sz="1800" b="1">
                <a:solidFill>
                  <a:schemeClr val="lt1"/>
                </a:solidFill>
                <a:highlight>
                  <a:srgbClr val="00B0F0"/>
                </a:highlight>
                <a:latin typeface="Calibri"/>
                <a:ea typeface="Calibri"/>
                <a:cs typeface="Calibri"/>
                <a:sym typeface="Calibri"/>
              </a:rPr>
              <a:t>25 junho  2021</a:t>
            </a:r>
            <a:endParaRPr sz="1800" b="1">
              <a:solidFill>
                <a:schemeClr val="lt1"/>
              </a:solidFill>
              <a:highlight>
                <a:srgbClr val="00B0F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lt1"/>
              </a:solidFill>
              <a:highlight>
                <a:srgbClr val="00B0F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8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>
              <a:solidFill>
                <a:schemeClr val="lt1"/>
              </a:solidFill>
              <a:highlight>
                <a:srgbClr val="00B0F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45"/>
          <p:cNvSpPr/>
          <p:nvPr/>
        </p:nvSpPr>
        <p:spPr>
          <a:xfrm>
            <a:off x="248" y="0"/>
            <a:ext cx="9143751" cy="516741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73" name="Google Shape;373;p45"/>
          <p:cNvGrpSpPr/>
          <p:nvPr/>
        </p:nvGrpSpPr>
        <p:grpSpPr>
          <a:xfrm>
            <a:off x="2036775" y="2211466"/>
            <a:ext cx="6207006" cy="831019"/>
            <a:chOff x="-396544" y="3682004"/>
            <a:chExt cx="7797746" cy="1042553"/>
          </a:xfrm>
        </p:grpSpPr>
        <p:sp>
          <p:nvSpPr>
            <p:cNvPr id="374" name="Google Shape;374;p45"/>
            <p:cNvSpPr txBox="1"/>
            <p:nvPr/>
          </p:nvSpPr>
          <p:spPr>
            <a:xfrm>
              <a:off x="3428536" y="3682004"/>
              <a:ext cx="3972666" cy="104255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PT" sz="16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OGP Portugal</a:t>
              </a:r>
              <a:endParaRPr>
                <a:solidFill>
                  <a:srgbClr val="FFFFFF"/>
                </a:solidFill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PT" sz="1600" u="sng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ogp@ama.pt</a:t>
              </a:r>
              <a:r>
                <a:rPr lang="pt-PT" sz="1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 sz="1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375" name="Google Shape;375;p45"/>
            <p:cNvSpPr/>
            <p:nvPr/>
          </p:nvSpPr>
          <p:spPr>
            <a:xfrm>
              <a:off x="3284945" y="3723828"/>
              <a:ext cx="45869" cy="892258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76" name="Google Shape;376;p45"/>
            <p:cNvPicPr preferRelativeResize="0"/>
            <p:nvPr/>
          </p:nvPicPr>
          <p:blipFill rotWithShape="1">
            <a:blip r:embed="rId4">
              <a:alphaModFix/>
            </a:blip>
            <a:srcRect b="18420"/>
            <a:stretch/>
          </p:blipFill>
          <p:spPr>
            <a:xfrm>
              <a:off x="-396544" y="3835528"/>
              <a:ext cx="3426853" cy="66886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77" name="Google Shape;377;p4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51520" y="4632070"/>
            <a:ext cx="1296144" cy="3561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45"/>
          <p:cNvPicPr preferRelativeResize="0"/>
          <p:nvPr/>
        </p:nvPicPr>
        <p:blipFill rotWithShape="1">
          <a:blip r:embed="rId4">
            <a:alphaModFix/>
          </a:blip>
          <a:srcRect b="24924"/>
          <a:stretch/>
        </p:blipFill>
        <p:spPr>
          <a:xfrm>
            <a:off x="251525" y="225063"/>
            <a:ext cx="1439851" cy="25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4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72213" y="87799"/>
            <a:ext cx="533150" cy="5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4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172225" y="4988217"/>
            <a:ext cx="971775" cy="1552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1011</Words>
  <Application>Microsoft Office PowerPoint</Application>
  <PresentationFormat>Apresentação no Ecrã (16:9)</PresentationFormat>
  <Paragraphs>211</Paragraphs>
  <Slides>21</Slides>
  <Notes>21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dos diapositivos</vt:lpstr>
      </vt:variant>
      <vt:variant>
        <vt:i4>21</vt:i4>
      </vt:variant>
    </vt:vector>
  </HeadingPairs>
  <TitlesOfParts>
    <vt:vector size="27" baseType="lpstr">
      <vt:lpstr>Calibri</vt:lpstr>
      <vt:lpstr>Roboto</vt:lpstr>
      <vt:lpstr>Arial</vt:lpstr>
      <vt:lpstr>Montserrat</vt:lpstr>
      <vt:lpstr>Tema do Office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cp:lastModifiedBy>Patrícia Paralta</cp:lastModifiedBy>
  <cp:revision>1</cp:revision>
  <dcterms:modified xsi:type="dcterms:W3CDTF">2021-07-07T16:19:37Z</dcterms:modified>
</cp:coreProperties>
</file>