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9929813" cy="679926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pos="884">
          <p15:clr>
            <a:srgbClr val="A4A3A4"/>
          </p15:clr>
        </p15:guide>
        <p15:guide id="3" orient="horz" pos="1166">
          <p15:clr>
            <a:srgbClr val="A4A3A4"/>
          </p15:clr>
        </p15:guide>
        <p15:guide id="4" pos="521">
          <p15:clr>
            <a:srgbClr val="A4A3A4"/>
          </p15:clr>
        </p15:guide>
        <p15:guide id="5" orient="horz" pos="2527">
          <p15:clr>
            <a:srgbClr val="000000"/>
          </p15:clr>
        </p15:guide>
        <p15:guide id="6" pos="34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Louro Paralt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C7C65B-1D1E-4F3C-9C3A-842B0015AA6B}">
  <a:tblStyle styleId="{EDC7C65B-1D1E-4F3C-9C3A-842B0015AA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849"/>
        <p:guide pos="884"/>
        <p:guide orient="horz" pos="1166"/>
        <p:guide pos="521"/>
        <p:guide orient="horz" pos="2527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4-28T20:11:12.718" idx="1">
    <p:pos x="6000" y="0"/>
    <p:text>apresentamos o que está a ser feito a nível internacional?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919" cy="33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4596" y="0"/>
            <a:ext cx="4302919" cy="33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8120"/>
            <a:ext cx="4302919" cy="33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078bd71d3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078bd71d3_0_176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d078bd71d3_0_176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5ba7f61e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d5ba7f61e2_0_49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d5ba7f61e2_0_49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5ba7f61e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5ba7f61e2_0_58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d5ba7f61e2_0_58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5ba7f61e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5ba7f61e2_0_87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d5ba7f61e2_0_87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078bd71d3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d078bd71d3_0_236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d078bd71d3_0_236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078bd71d3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078bd71d3_0_26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 AMA pretende realizar uma sessão sobre um dos possíveis compromissos  e criar dinamismo nas redes sociais (twitter e linkedin) através de posts de divulgação e quizzes a lançar nas stories </a:t>
            </a:r>
            <a:endParaRPr/>
          </a:p>
        </p:txBody>
      </p:sp>
      <p:sp>
        <p:nvSpPr>
          <p:cNvPr id="310" name="Google Shape;310;gd078bd71d3_0_260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078bd71d3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d078bd71d3_0_302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d078bd71d3_0_302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9c29e72ab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a9c29e72ab_0_555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>
                <a:solidFill>
                  <a:srgbClr val="212121"/>
                </a:solidFill>
                <a:highlight>
                  <a:srgbClr val="FFFFFF"/>
                </a:highlight>
              </a:rPr>
              <a:t>DADOS ABERTOS</a:t>
            </a:r>
            <a:endParaRPr sz="11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>
                <a:solidFill>
                  <a:srgbClr val="212121"/>
                </a:solidFill>
                <a:highlight>
                  <a:srgbClr val="FFFFFF"/>
                </a:highlight>
              </a:rPr>
              <a:t>João Borbinha</a:t>
            </a:r>
            <a:endParaRPr sz="11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>
                <a:solidFill>
                  <a:srgbClr val="212121"/>
                </a:solidFill>
                <a:highlight>
                  <a:srgbClr val="FFFFFF"/>
                </a:highlight>
              </a:rPr>
              <a:t> “estão a ser planeados os trabalhos para uma estratégia nacional de dados abertos, na sequência da transposição da respetiva Diretiva Europeia (Diretiva 2019/1024), que se espera ver aprovada até final de Junho, pelo que em devida altura esperamos poder partilhar esse documento para consulta…”</a:t>
            </a:r>
            <a:endParaRPr/>
          </a:p>
        </p:txBody>
      </p:sp>
      <p:sp>
        <p:nvSpPr>
          <p:cNvPr id="331" name="Google Shape;331;ga9c29e72ab_0_555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9e8735bf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a9e8735bf7_1_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a9e8735bf7_1_0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9e8735bf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a9e8735bf7_1_21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a9e8735bf7_1_21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7d93798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b7d93798e5_0_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b7d93798e5_0_0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d078bd71d3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d078bd71d3_0_311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d078bd71d3_0_311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80cd58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780cd585f4_0_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780cd585f4_0_0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2ea92b52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52ea92b525_0_14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52ea92b525_0_14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078bd71d3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2090" y="509944"/>
            <a:ext cx="8826600" cy="254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078bd71d3_0_421:notes"/>
          <p:cNvSpPr txBox="1">
            <a:spLocks noGrp="1"/>
          </p:cNvSpPr>
          <p:nvPr>
            <p:ph type="body" idx="1"/>
          </p:nvPr>
        </p:nvSpPr>
        <p:spPr>
          <a:xfrm>
            <a:off x="992980" y="3229644"/>
            <a:ext cx="7943700" cy="305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Montserrat"/>
              <a:buChar char="●"/>
            </a:pPr>
            <a:r>
              <a:rPr lang="pt-PT" sz="1300">
                <a:solidFill>
                  <a:srgbClr val="0070C0"/>
                </a:solidFill>
                <a:highlight>
                  <a:srgbClr val="FFFF00"/>
                </a:highlight>
              </a:rPr>
              <a:t>M10 (JUN21) Publicação do </a:t>
            </a:r>
            <a:r>
              <a:rPr lang="pt-PT" sz="1300" b="1">
                <a:solidFill>
                  <a:srgbClr val="0070C0"/>
                </a:solidFill>
                <a:highlight>
                  <a:srgbClr val="FFFF00"/>
                </a:highlight>
              </a:rPr>
              <a:t>rascunho </a:t>
            </a:r>
            <a:r>
              <a:rPr lang="pt-PT" sz="1300">
                <a:solidFill>
                  <a:srgbClr val="0070C0"/>
                </a:solidFill>
                <a:highlight>
                  <a:srgbClr val="FFFF00"/>
                </a:highlight>
              </a:rPr>
              <a:t>do II Plano para a </a:t>
            </a:r>
            <a:r>
              <a:rPr lang="pt-PT" sz="1300" b="1">
                <a:solidFill>
                  <a:srgbClr val="0070C0"/>
                </a:solidFill>
                <a:highlight>
                  <a:srgbClr val="FFFF00"/>
                </a:highlight>
              </a:rPr>
              <a:t>consulta pública</a:t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078bd71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078bd71d3_0_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d078bd71d3_0_0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05a1b06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d05a1b06fd_0_1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d05a1b06fd_0_1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730892512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1656" y="509944"/>
            <a:ext cx="8826600" cy="254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b730892512_0_123:notes"/>
          <p:cNvSpPr txBox="1">
            <a:spLocks noGrp="1"/>
          </p:cNvSpPr>
          <p:nvPr>
            <p:ph type="body" idx="1"/>
          </p:nvPr>
        </p:nvSpPr>
        <p:spPr>
          <a:xfrm>
            <a:off x="992981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gb730892512_0_123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P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078bd71d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4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d078bd71d3_0_4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d078bd71d3_0_40:notes"/>
          <p:cNvSpPr txBox="1">
            <a:spLocks noGrp="1"/>
          </p:cNvSpPr>
          <p:nvPr>
            <p:ph type="sldNum" idx="12"/>
          </p:nvPr>
        </p:nvSpPr>
        <p:spPr>
          <a:xfrm>
            <a:off x="5624596" y="6458120"/>
            <a:ext cx="43029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c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opengovweek.org/submit-an-event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ogp@ama.pt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0" y="0"/>
            <a:ext cx="9142413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1350175" y="1082600"/>
            <a:ext cx="6443700" cy="29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XV REUNIÃO DA REDE NACIONAL DE ADMINISTRAÇÃO ABERTA</a:t>
            </a:r>
            <a:endParaRPr sz="36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30 </a:t>
            </a:r>
            <a:r>
              <a:rPr lang="pt-PT" sz="13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pt-PT" sz="13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ABRIL </a:t>
            </a:r>
            <a:r>
              <a:rPr lang="pt-PT" sz="13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20</a:t>
            </a:r>
            <a:r>
              <a:rPr lang="pt-PT" sz="13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 sz="135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5" descr="Resultado de imagem para FACEBOOK WHIT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5" descr="Resultado de imagem para FACEBOOK WHITE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4632070"/>
            <a:ext cx="1296144" cy="3561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 descr="Resultado de imagem para morocco flag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 descr="Resultado de imagem para morocco flag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4">
            <a:alphaModFix/>
          </a:blip>
          <a:srcRect b="24924"/>
          <a:stretch/>
        </p:blipFill>
        <p:spPr>
          <a:xfrm>
            <a:off x="251525" y="225063"/>
            <a:ext cx="1439851" cy="2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232" y="87801"/>
            <a:ext cx="812125" cy="8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/>
        </p:nvSpPr>
        <p:spPr>
          <a:xfrm>
            <a:off x="263750" y="2343875"/>
            <a:ext cx="4694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46BDC6"/>
                </a:solidFill>
                <a:latin typeface="Montserrat"/>
                <a:ea typeface="Montserrat"/>
                <a:cs typeface="Montserrat"/>
                <a:sym typeface="Montserrat"/>
              </a:rPr>
              <a:t>Filtro 1 - Conjugação com programas e estratégias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1">
                <a:solidFill>
                  <a:srgbClr val="F4CCCC"/>
                </a:solidFill>
                <a:latin typeface="Montserrat"/>
                <a:ea typeface="Montserrat"/>
                <a:cs typeface="Montserrat"/>
                <a:sym typeface="Montserrat"/>
              </a:rPr>
              <a:t>Filtro 2 - Identificação das entidades e parceiros</a:t>
            </a:r>
            <a:endParaRPr sz="11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783600" y="267500"/>
            <a:ext cx="73887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6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ANÁLISE DOS COMPROMISSOS - APLICAÇÃO DE FILTROS </a:t>
            </a:r>
            <a:endParaRPr sz="16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213" y="87799"/>
            <a:ext cx="533150" cy="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073" y="1007268"/>
            <a:ext cx="3519603" cy="1565094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5" name="Google Shape;25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4075" y="1007268"/>
            <a:ext cx="3519600" cy="1544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/>
          <p:nvPr/>
        </p:nvSpPr>
        <p:spPr>
          <a:xfrm>
            <a:off x="6648925" y="963775"/>
            <a:ext cx="2369700" cy="18045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1488" y="3185638"/>
            <a:ext cx="3642176" cy="1338003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8" name="Google Shape;258;p34"/>
          <p:cNvSpPr/>
          <p:nvPr/>
        </p:nvSpPr>
        <p:spPr>
          <a:xfrm>
            <a:off x="6295550" y="3017125"/>
            <a:ext cx="2711100" cy="18045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4"/>
          <p:cNvSpPr txBox="1"/>
          <p:nvPr/>
        </p:nvSpPr>
        <p:spPr>
          <a:xfrm>
            <a:off x="263750" y="3429950"/>
            <a:ext cx="4694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34A853"/>
                </a:solidFill>
                <a:latin typeface="Montserrat"/>
                <a:ea typeface="Montserrat"/>
                <a:cs typeface="Montserrat"/>
                <a:sym typeface="Montserrat"/>
              </a:rPr>
              <a:t>Filtro 3 - Áreas temáticas aprovadas para o II PANAA</a:t>
            </a:r>
            <a:endParaRPr sz="1100" b="1">
              <a:solidFill>
                <a:srgbClr val="34A8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34A8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Filtro 4 - Valores OGP</a:t>
            </a:r>
            <a:endParaRPr sz="11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Filtro 5 - Valores OGP Renewal</a:t>
            </a:r>
            <a:endParaRPr sz="11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FBBC04"/>
                </a:solidFill>
                <a:latin typeface="Montserrat"/>
                <a:ea typeface="Montserrat"/>
                <a:cs typeface="Montserrat"/>
                <a:sym typeface="Montserrat"/>
              </a:rPr>
              <a:t>Filtro 6 - Avaliação IRM </a:t>
            </a:r>
            <a:endParaRPr sz="11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0" name="Google Shape;260;p34"/>
          <p:cNvCxnSpPr/>
          <p:nvPr/>
        </p:nvCxnSpPr>
        <p:spPr>
          <a:xfrm>
            <a:off x="4375225" y="3444425"/>
            <a:ext cx="0" cy="12732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34"/>
          <p:cNvCxnSpPr/>
          <p:nvPr/>
        </p:nvCxnSpPr>
        <p:spPr>
          <a:xfrm rot="10800000" flipH="1">
            <a:off x="4375225" y="3044275"/>
            <a:ext cx="1909800" cy="56220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34"/>
          <p:cNvCxnSpPr/>
          <p:nvPr/>
        </p:nvCxnSpPr>
        <p:spPr>
          <a:xfrm>
            <a:off x="4365575" y="2401775"/>
            <a:ext cx="0" cy="576900"/>
          </a:xfrm>
          <a:prstGeom prst="straightConnector1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34"/>
          <p:cNvCxnSpPr/>
          <p:nvPr/>
        </p:nvCxnSpPr>
        <p:spPr>
          <a:xfrm rot="10800000" flipH="1">
            <a:off x="4374450" y="2758725"/>
            <a:ext cx="2264700" cy="190500"/>
          </a:xfrm>
          <a:prstGeom prst="straightConnector1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34"/>
          <p:cNvSpPr txBox="1"/>
          <p:nvPr/>
        </p:nvSpPr>
        <p:spPr>
          <a:xfrm>
            <a:off x="263750" y="851950"/>
            <a:ext cx="3903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FBBC04"/>
                </a:solidFill>
                <a:latin typeface="Montserrat"/>
                <a:ea typeface="Montserrat"/>
                <a:cs typeface="Montserrat"/>
                <a:sym typeface="Montserrat"/>
              </a:rPr>
              <a:t>Agrupamento por afinidades</a:t>
            </a:r>
            <a:endParaRPr sz="1100" b="1">
              <a:solidFill>
                <a:srgbClr val="FBBC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Foi feito um agrupamento dos 41 compromissos por 10 tópicos.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Posteriormente foram agregados compromissos de âmbito semelhante, resultando um total de 31.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4"/>
          <p:cNvSpPr/>
          <p:nvPr/>
        </p:nvSpPr>
        <p:spPr>
          <a:xfrm>
            <a:off x="5271500" y="893000"/>
            <a:ext cx="1360800" cy="1804500"/>
          </a:xfrm>
          <a:prstGeom prst="rect">
            <a:avLst/>
          </a:prstGeom>
          <a:noFill/>
          <a:ln w="38100" cap="flat" cmpd="sng">
            <a:solidFill>
              <a:srgbClr val="FBBC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6" name="Google Shape;266;p34"/>
          <p:cNvCxnSpPr/>
          <p:nvPr/>
        </p:nvCxnSpPr>
        <p:spPr>
          <a:xfrm>
            <a:off x="4365575" y="891250"/>
            <a:ext cx="0" cy="1076400"/>
          </a:xfrm>
          <a:prstGeom prst="straightConnector1">
            <a:avLst/>
          </a:prstGeom>
          <a:noFill/>
          <a:ln w="38100" cap="flat" cmpd="sng">
            <a:solidFill>
              <a:srgbClr val="FBBC0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4"/>
          <p:cNvCxnSpPr/>
          <p:nvPr/>
        </p:nvCxnSpPr>
        <p:spPr>
          <a:xfrm rot="10800000" flipH="1">
            <a:off x="4398375" y="1018550"/>
            <a:ext cx="856500" cy="115800"/>
          </a:xfrm>
          <a:prstGeom prst="straightConnector1">
            <a:avLst/>
          </a:prstGeom>
          <a:noFill/>
          <a:ln w="9525" cap="flat" cmpd="sng">
            <a:solidFill>
              <a:srgbClr val="FBBC0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/>
        </p:nvSpPr>
        <p:spPr>
          <a:xfrm>
            <a:off x="675000" y="1769400"/>
            <a:ext cx="77940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Exercício colaborativo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Classificação da exequibilidade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35" descr="Resultado de imagem para FACEBOOK WHITE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5" descr="Resultado de imagem para FACEBOOK WHITE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5" descr="Resultado de imagem para morocco flag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5" descr="Resultado de imagem para morocco flag"/>
          <p:cNvSpPr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213" y="87799"/>
            <a:ext cx="533150" cy="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6"/>
          <p:cNvSpPr txBox="1"/>
          <p:nvPr/>
        </p:nvSpPr>
        <p:spPr>
          <a:xfrm>
            <a:off x="263750" y="851950"/>
            <a:ext cx="30876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10 TÓPICOS</a:t>
            </a:r>
            <a:endParaRPr sz="11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BBC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Disponibilização e padronização de dados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Interoperabilidade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Serviços para as empresas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Portais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Necessidades e novos serviços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Cadastro Predial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Melhoria contínua e standardização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Literacia e educação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Mobilização de cidadão e parceiros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Segurança dos dados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36"/>
          <p:cNvSpPr txBox="1"/>
          <p:nvPr/>
        </p:nvSpPr>
        <p:spPr>
          <a:xfrm>
            <a:off x="3503750" y="851950"/>
            <a:ext cx="16680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31 Compromissos</a:t>
            </a:r>
            <a:endParaRPr sz="11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compromissos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compromisso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 compromissos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compromissos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 compromissos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compromissos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compromissos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compromissos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compromissos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compromisso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7" name="Google Shape;287;p36"/>
          <p:cNvCxnSpPr/>
          <p:nvPr/>
        </p:nvCxnSpPr>
        <p:spPr>
          <a:xfrm>
            <a:off x="3333375" y="851950"/>
            <a:ext cx="0" cy="35562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6"/>
          <p:cNvCxnSpPr/>
          <p:nvPr/>
        </p:nvCxnSpPr>
        <p:spPr>
          <a:xfrm>
            <a:off x="5323075" y="851950"/>
            <a:ext cx="0" cy="35562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36"/>
          <p:cNvSpPr txBox="1"/>
          <p:nvPr/>
        </p:nvSpPr>
        <p:spPr>
          <a:xfrm>
            <a:off x="5450225" y="851950"/>
            <a:ext cx="237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3 critérios de análise</a:t>
            </a:r>
            <a:endParaRPr sz="11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BBC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Financiamento necessário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Complexidade da medida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lvl="0" indent="-1598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Tempo de execução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36"/>
          <p:cNvSpPr txBox="1"/>
          <p:nvPr/>
        </p:nvSpPr>
        <p:spPr>
          <a:xfrm>
            <a:off x="3351350" y="4343900"/>
            <a:ext cx="197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F4CCCC"/>
                </a:solidFill>
                <a:latin typeface="Montserrat"/>
                <a:ea typeface="Montserrat"/>
                <a:cs typeface="Montserrat"/>
                <a:sym typeface="Montserrat"/>
              </a:rPr>
              <a:t>10 compromissos foram fundidos com compromissos existentes</a:t>
            </a:r>
            <a:endParaRPr sz="800">
              <a:solidFill>
                <a:srgbClr val="F4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/>
        </p:nvSpPr>
        <p:spPr>
          <a:xfrm>
            <a:off x="675000" y="1769400"/>
            <a:ext cx="77940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36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Exercício colaborativo</a:t>
            </a:r>
            <a:endParaRPr sz="36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/>
          <p:nvPr/>
        </p:nvSpPr>
        <p:spPr>
          <a:xfrm>
            <a:off x="675000" y="1769400"/>
            <a:ext cx="77940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Subfase de conceção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Open Gov Week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38" descr="Resultado de imagem para FACEBOOK WHITE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8" descr="Resultado de imagem para FACEBOOK WHITE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8" descr="Resultado de imagem para morocco flag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8" descr="Resultado de imagem para morocco flag"/>
          <p:cNvSpPr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/>
        </p:nvSpPr>
        <p:spPr>
          <a:xfrm>
            <a:off x="783600" y="267500"/>
            <a:ext cx="73887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6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OPEN GOV WEEK</a:t>
            </a:r>
            <a:endParaRPr sz="20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3" name="Google Shape;3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8675" y="855500"/>
            <a:ext cx="2629730" cy="39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9"/>
          <p:cNvSpPr txBox="1"/>
          <p:nvPr/>
        </p:nvSpPr>
        <p:spPr>
          <a:xfrm>
            <a:off x="402650" y="842050"/>
            <a:ext cx="46944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Submeter eventos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6BD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Título do evento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Tipo de evento: 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Seminar/Panel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Webinar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Social Media Chat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Contest/Hackathon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Public Debate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Open Data Release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 Launch/Publication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Public Meeting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Hearing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Conference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Audiência: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Government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Civil Society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Academia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Private Sector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Citizen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2877225" y="1351790"/>
            <a:ext cx="28695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Policy areas: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Open Response, open recovery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Fighting corruption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Protecting civic space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Ensuring Delivery of public services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Preserving natural resources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Uncovering Anonymous ownership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Guaranteeing inclusion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Ensuring gender equality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Transforming education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Improving Healthcare services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Data, hora e local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6" name="Google Shape;316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213" y="87799"/>
            <a:ext cx="533150" cy="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/>
        </p:nvSpPr>
        <p:spPr>
          <a:xfrm>
            <a:off x="864475" y="2128800"/>
            <a:ext cx="7415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Discussão e comentários</a:t>
            </a:r>
            <a:endParaRPr sz="2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700">
                <a:solidFill>
                  <a:schemeClr val="lt1"/>
                </a:solidFill>
                <a:highlight>
                  <a:srgbClr val="4A86E8"/>
                </a:highlight>
                <a:latin typeface="Calibri"/>
                <a:ea typeface="Calibri"/>
                <a:cs typeface="Calibri"/>
                <a:sym typeface="Calibri"/>
              </a:rPr>
              <a:t>Ronda de discussão sobre proposta Open Gov Week</a:t>
            </a:r>
            <a:endParaRPr sz="2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40" descr="Resultado de imagem para FACEBOOK WHITE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0" descr="Resultado de imagem para FACEBOOK WHITE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0" descr="Resultado de imagem para morocco flag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0" descr="Resultado de imagem para morocco flag"/>
          <p:cNvSpPr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/>
          <p:nvPr/>
        </p:nvSpPr>
        <p:spPr>
          <a:xfrm>
            <a:off x="1350150" y="1851600"/>
            <a:ext cx="6443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OUTROS ASSUNTOS E ENCERRAMENTO</a:t>
            </a: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41" descr="Resultado de imagem para FACEBOOK WHITE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1" descr="Resultado de imagem para FACEBOOK WHITE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1" descr="Resultado de imagem para morocco flag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1" descr="Resultado de imagem para morocco flag"/>
          <p:cNvSpPr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/>
          <p:nvPr/>
        </p:nvSpPr>
        <p:spPr>
          <a:xfrm>
            <a:off x="288825" y="2305200"/>
            <a:ext cx="87822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30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Próximos passos</a:t>
            </a:r>
            <a:endParaRPr sz="30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4" name="Google Shape;34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213" y="87799"/>
            <a:ext cx="533150" cy="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/>
        </p:nvSpPr>
        <p:spPr>
          <a:xfrm>
            <a:off x="1187624" y="267494"/>
            <a:ext cx="69846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Próximos passos</a:t>
            </a:r>
            <a:endParaRPr sz="24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3"/>
          <p:cNvSpPr/>
          <p:nvPr/>
        </p:nvSpPr>
        <p:spPr>
          <a:xfrm>
            <a:off x="4439592" y="43934"/>
            <a:ext cx="26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213" y="87799"/>
            <a:ext cx="533150" cy="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/>
          <p:nvPr/>
        </p:nvSpPr>
        <p:spPr>
          <a:xfrm>
            <a:off x="1043600" y="1322375"/>
            <a:ext cx="72000" cy="3292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3"/>
          <p:cNvSpPr txBox="1"/>
          <p:nvPr/>
        </p:nvSpPr>
        <p:spPr>
          <a:xfrm>
            <a:off x="1259625" y="1256300"/>
            <a:ext cx="75831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M8 - Sessões de conceção para desenvolver a formulação final (open gov week)</a:t>
            </a:r>
            <a:endParaRPr sz="18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-"/>
            </a:pPr>
            <a:r>
              <a:rPr lang="pt-PT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Contactar os participantes paras as sessões Open Gov Week;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-"/>
            </a:pPr>
            <a:r>
              <a:rPr lang="pt-PT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Planear as sessões e preparar os materiais;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M9 - Relatório com a formulação final das propostas revistas</a:t>
            </a:r>
            <a:endParaRPr sz="18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-"/>
            </a:pPr>
            <a:r>
              <a:rPr lang="pt-PT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Contactar e envolver as entidades na formulação dos compromissos;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M10 - Publicação do rascunho do II Plano para a consulta pública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-"/>
            </a:pPr>
            <a:r>
              <a:rPr lang="pt-PT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Preparação do documento rascunho para consulta pública;</a:t>
            </a:r>
            <a:endParaRPr sz="18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/>
        </p:nvSpPr>
        <p:spPr>
          <a:xfrm>
            <a:off x="1133850" y="1709400"/>
            <a:ext cx="6876300" cy="17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Informamos que esta sessão será </a:t>
            </a:r>
            <a:r>
              <a:rPr lang="pt-PT" sz="2000">
                <a:solidFill>
                  <a:schemeClr val="lt1"/>
                </a:solidFill>
                <a:highlight>
                  <a:srgbClr val="FF0000"/>
                </a:highlight>
                <a:latin typeface="Montserrat"/>
                <a:ea typeface="Montserrat"/>
                <a:cs typeface="Montserrat"/>
                <a:sym typeface="Montserrat"/>
              </a:rPr>
              <a:t>gravada</a:t>
            </a:r>
            <a:r>
              <a:rPr lang="pt-PT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PT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Ao participar estará a dar-nos o seu consentimento para a captura de imagem, voz e textos escritos.</a:t>
            </a:r>
            <a:endParaRPr sz="3200" b="1">
              <a:solidFill>
                <a:srgbClr val="FFFFFF"/>
              </a:solidFill>
              <a:highlight>
                <a:schemeClr val="accent5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6" descr="Resultado de imagem para FACEBOOK WHITE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 descr="Resultado de imagem para FACEBOOK WHITE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 descr="Resultado de imagem para morocco flag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6" descr="Resultado de imagem para morocco flag"/>
          <p:cNvSpPr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 txBox="1"/>
          <p:nvPr/>
        </p:nvSpPr>
        <p:spPr>
          <a:xfrm>
            <a:off x="1187624" y="267494"/>
            <a:ext cx="69846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Próximos passos</a:t>
            </a:r>
            <a:endParaRPr sz="24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4"/>
          <p:cNvSpPr/>
          <p:nvPr/>
        </p:nvSpPr>
        <p:spPr>
          <a:xfrm>
            <a:off x="4439592" y="43934"/>
            <a:ext cx="26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213" y="87799"/>
            <a:ext cx="533150" cy="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4"/>
          <p:cNvSpPr/>
          <p:nvPr/>
        </p:nvSpPr>
        <p:spPr>
          <a:xfrm>
            <a:off x="1043600" y="1322375"/>
            <a:ext cx="72000" cy="369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4"/>
          <p:cNvSpPr txBox="1"/>
          <p:nvPr/>
        </p:nvSpPr>
        <p:spPr>
          <a:xfrm>
            <a:off x="1259625" y="1256300"/>
            <a:ext cx="75831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Acordar data da XVI Reunião da RNAA</a:t>
            </a:r>
            <a:endParaRPr sz="18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-"/>
            </a:pPr>
            <a:r>
              <a:rPr lang="pt-PT" sz="1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Proposta 1</a:t>
            </a:r>
            <a:r>
              <a:rPr lang="pt-PT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pt-PT" sz="1800" b="1">
                <a:solidFill>
                  <a:srgbClr val="FFFFFF"/>
                </a:solidFill>
                <a:highlight>
                  <a:srgbClr val="00B0F0"/>
                </a:highlight>
                <a:latin typeface="Calibri"/>
                <a:ea typeface="Calibri"/>
                <a:cs typeface="Calibri"/>
                <a:sym typeface="Calibri"/>
              </a:rPr>
              <a:t>18 junho  2021</a:t>
            </a:r>
            <a:endParaRPr sz="1800" b="1">
              <a:solidFill>
                <a:srgbClr val="FFFFFF"/>
              </a:solidFill>
              <a:highlight>
                <a:srgbClr val="00B0F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-"/>
            </a:pPr>
            <a:r>
              <a:rPr lang="pt-PT" sz="1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Proposta 2</a:t>
            </a:r>
            <a:r>
              <a:rPr lang="pt-PT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pt-PT" sz="1800" b="1">
                <a:solidFill>
                  <a:schemeClr val="lt1"/>
                </a:solidFill>
                <a:highlight>
                  <a:srgbClr val="00B0F0"/>
                </a:highlight>
                <a:latin typeface="Calibri"/>
                <a:ea typeface="Calibri"/>
                <a:cs typeface="Calibri"/>
                <a:sym typeface="Calibri"/>
              </a:rPr>
              <a:t>25 junho  2021</a:t>
            </a:r>
            <a:endParaRPr sz="1800" b="1">
              <a:solidFill>
                <a:schemeClr val="lt1"/>
              </a:solidFill>
              <a:highlight>
                <a:srgbClr val="00B0F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highlight>
                <a:srgbClr val="00B0F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highlight>
                <a:srgbClr val="00B0F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/>
          <p:nvPr/>
        </p:nvSpPr>
        <p:spPr>
          <a:xfrm>
            <a:off x="248" y="0"/>
            <a:ext cx="9143751" cy="51674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45"/>
          <p:cNvGrpSpPr/>
          <p:nvPr/>
        </p:nvGrpSpPr>
        <p:grpSpPr>
          <a:xfrm>
            <a:off x="2036775" y="2211466"/>
            <a:ext cx="6207006" cy="831019"/>
            <a:chOff x="-396544" y="3682004"/>
            <a:chExt cx="7797746" cy="1042553"/>
          </a:xfrm>
        </p:grpSpPr>
        <p:sp>
          <p:nvSpPr>
            <p:cNvPr id="374" name="Google Shape;374;p45"/>
            <p:cNvSpPr txBox="1"/>
            <p:nvPr/>
          </p:nvSpPr>
          <p:spPr>
            <a:xfrm>
              <a:off x="3428536" y="3682004"/>
              <a:ext cx="3972666" cy="1042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OGP Portugal</a:t>
              </a:r>
              <a:endParaRPr>
                <a:solidFill>
                  <a:srgbClr val="FFFFFF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u="sng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ogp@ama.pt</a:t>
              </a:r>
              <a:r>
                <a:rPr lang="pt-PT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5" name="Google Shape;375;p45"/>
            <p:cNvSpPr/>
            <p:nvPr/>
          </p:nvSpPr>
          <p:spPr>
            <a:xfrm>
              <a:off x="3284945" y="3723828"/>
              <a:ext cx="45869" cy="8922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6" name="Google Shape;376;p45"/>
            <p:cNvPicPr preferRelativeResize="0"/>
            <p:nvPr/>
          </p:nvPicPr>
          <p:blipFill rotWithShape="1">
            <a:blip r:embed="rId4">
              <a:alphaModFix/>
            </a:blip>
            <a:srcRect b="18420"/>
            <a:stretch/>
          </p:blipFill>
          <p:spPr>
            <a:xfrm>
              <a:off x="-396544" y="3835528"/>
              <a:ext cx="3426853" cy="6688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7" name="Google Shape;377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20" y="4632070"/>
            <a:ext cx="1296144" cy="35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 rotWithShape="1">
          <a:blip r:embed="rId4">
            <a:alphaModFix/>
          </a:blip>
          <a:srcRect b="24924"/>
          <a:stretch/>
        </p:blipFill>
        <p:spPr>
          <a:xfrm>
            <a:off x="251525" y="225063"/>
            <a:ext cx="1439851" cy="2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213" y="87799"/>
            <a:ext cx="533150" cy="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>
            <a:off x="375125" y="1018025"/>
            <a:ext cx="82500" cy="3365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541550" y="1018075"/>
            <a:ext cx="8526300" cy="3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09:55</a:t>
            </a: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|Receção dos participantes e </a:t>
            </a:r>
            <a:r>
              <a:rPr lang="pt-PT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onboarding </a:t>
            </a: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técnico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10:00 </a:t>
            </a: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|Abertura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10:05</a:t>
            </a: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|Subfase de conceção - Compromissos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Char char="●"/>
            </a:pP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Levantamento de compromissos recebidos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Char char="●"/>
            </a:pP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Análise de compromissos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Char char="●"/>
            </a:pP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Exercício colaborativo - classificação da exequibilidade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11:45</a:t>
            </a: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| Subfase de conceção - Sessões conceção e Open Gov Week 2021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Char char="●"/>
            </a:pP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Apresentação do plano para as sessões de conceção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Char char="●"/>
            </a:pP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Plano de comunicação Open Gov Week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Char char="●"/>
            </a:pP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Discussão e validação por parte dos membros da Rede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12:15</a:t>
            </a:r>
            <a:r>
              <a:rPr lang="pt-PT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|Outros assuntos &amp; Encerramento</a:t>
            </a:r>
            <a:endParaRPr sz="17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1187624" y="267494"/>
            <a:ext cx="69846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AGENDA - HOJE</a:t>
            </a:r>
            <a:endParaRPr sz="24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4439592" y="43934"/>
            <a:ext cx="26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213" y="87799"/>
            <a:ext cx="533150" cy="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/>
        </p:nvSpPr>
        <p:spPr>
          <a:xfrm>
            <a:off x="1350150" y="2308800"/>
            <a:ext cx="6443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ABERTURA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8" descr="Resultado de imagem para FACEBOOK WHITE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8" descr="Resultado de imagem para FACEBOOK WHITE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8" descr="Resultado de imagem para morocco flag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 descr="Resultado de imagem para morocco flag"/>
          <p:cNvSpPr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/>
        </p:nvSpPr>
        <p:spPr>
          <a:xfrm>
            <a:off x="783600" y="115100"/>
            <a:ext cx="73887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PT" sz="21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Conceção das propostas para o II Plano de Ação</a:t>
            </a:r>
            <a:endParaRPr sz="21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PT" sz="1800" i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Subfases</a:t>
            </a:r>
            <a:endParaRPr sz="1800" i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4439592" y="43934"/>
            <a:ext cx="26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919150" y="865275"/>
            <a:ext cx="1492500" cy="5331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9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pt-PT" sz="900" b="1" i="0" u="none" strike="noStrike" cap="non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efinição e preparação </a:t>
            </a:r>
            <a:r>
              <a:rPr lang="pt-PT" sz="800" b="0" i="0" u="none" strike="noStrike" cap="non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(SET20 - DEZ20)</a:t>
            </a:r>
            <a:endParaRPr sz="800" b="0" i="0" u="none" strike="noStrike" cap="non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1" i="0" u="none" strike="noStrike" cap="none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2771813" y="865275"/>
            <a:ext cx="3345300" cy="533100"/>
          </a:xfrm>
          <a:prstGeom prst="rect">
            <a:avLst/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100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De</a:t>
            </a:r>
            <a:r>
              <a:rPr lang="pt-PT" sz="1100" b="1" i="0" u="none" strike="noStrike" cap="none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senvolvimento e cocriação </a:t>
            </a:r>
            <a:endParaRPr sz="1100" b="1" i="0" u="none" strike="noStrike" cap="none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800" b="0" i="0" u="none" strike="noStrike" cap="none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pt-PT" sz="8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JAN</a:t>
            </a:r>
            <a:r>
              <a:rPr lang="pt-PT" sz="800" b="0" i="0" u="none" strike="noStrike" cap="none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pt-PT" sz="8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pt-PT" sz="800" b="0" i="0" u="none" strike="noStrike" cap="none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pt-PT" sz="8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r>
              <a:rPr lang="pt-PT" sz="800" b="0" i="0" u="none" strike="noStrike" cap="none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21)</a:t>
            </a:r>
            <a:endParaRPr sz="800" b="0" i="0" u="none" strike="noStrike" cap="none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919125" y="1501206"/>
            <a:ext cx="1492500" cy="2903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DESCOBERTA</a:t>
            </a:r>
            <a:endParaRPr sz="13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Promoção e divulgação da </a:t>
            </a:r>
            <a:r>
              <a:rPr lang="pt-PT" sz="1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Administração Aberta</a:t>
            </a: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, recolha de </a:t>
            </a:r>
            <a:r>
              <a:rPr lang="pt-PT" sz="1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ideias </a:t>
            </a: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pt-PT" sz="1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propostas iniciais </a:t>
            </a: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por parte da Sociedade Civil.</a:t>
            </a:r>
            <a:endParaRPr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Através de </a:t>
            </a:r>
            <a:r>
              <a:rPr lang="pt-PT" sz="1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inquéritos </a:t>
            </a: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pt-PT" sz="1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fóruns de discussão</a:t>
            </a:r>
            <a:endParaRPr sz="10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2771842" y="1496040"/>
            <a:ext cx="1492500" cy="2903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COCRIAÇÃO</a:t>
            </a:r>
            <a:endParaRPr sz="13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Envolvimento </a:t>
            </a: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dos stakeholders para </a:t>
            </a:r>
            <a:r>
              <a:rPr lang="pt-PT" sz="1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geração e validação de ideias</a:t>
            </a: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para futuros compromissos.</a:t>
            </a:r>
            <a:endParaRPr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Através de </a:t>
            </a:r>
            <a:r>
              <a:rPr lang="pt-PT" sz="1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sessões de geração de ideias</a:t>
            </a: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e/ou canais online.</a:t>
            </a:r>
            <a:endParaRPr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4624583" y="1496050"/>
            <a:ext cx="1492500" cy="2903100"/>
          </a:xfrm>
          <a:prstGeom prst="rect">
            <a:avLst/>
          </a:prstGeom>
          <a:solidFill>
            <a:srgbClr val="9FC5E8"/>
          </a:solidFill>
          <a:ln w="1143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CONCEÇÃO</a:t>
            </a:r>
            <a:endParaRPr sz="1300"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000">
                <a:latin typeface="Montserrat"/>
                <a:ea typeface="Montserrat"/>
                <a:cs typeface="Montserrat"/>
                <a:sym typeface="Montserrat"/>
              </a:rPr>
              <a:t>Estruturar ideias  em propostas de </a:t>
            </a:r>
            <a:r>
              <a:rPr lang="pt-PT" sz="1000" b="1">
                <a:latin typeface="Montserrat"/>
                <a:ea typeface="Montserrat"/>
                <a:cs typeface="Montserrat"/>
                <a:sym typeface="Montserrat"/>
              </a:rPr>
              <a:t>compromissos</a:t>
            </a:r>
            <a:r>
              <a:rPr lang="pt-PT" sz="1000">
                <a:latin typeface="Montserrat"/>
                <a:ea typeface="Montserrat"/>
                <a:cs typeface="Montserrat"/>
                <a:sym typeface="Montserrat"/>
              </a:rPr>
              <a:t> e recolher feedback dos cidadãos.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Através de </a:t>
            </a:r>
            <a:r>
              <a:rPr lang="pt-PT" sz="1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sessões de </a:t>
            </a:r>
            <a:r>
              <a:rPr lang="pt-PT" sz="1000" b="1">
                <a:latin typeface="Montserrat"/>
                <a:ea typeface="Montserrat"/>
                <a:cs typeface="Montserrat"/>
                <a:sym typeface="Montserrat"/>
              </a:rPr>
              <a:t>conceção </a:t>
            </a:r>
            <a:r>
              <a:rPr lang="pt-PT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desenvolver a formulação final dos compromissos e </a:t>
            </a:r>
            <a:r>
              <a:rPr lang="pt-PT" sz="1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pt-PT" sz="1000" b="1">
                <a:latin typeface="Montserrat"/>
                <a:ea typeface="Montserrat"/>
                <a:cs typeface="Montserrat"/>
                <a:sym typeface="Montserrat"/>
              </a:rPr>
              <a:t>ublicar </a:t>
            </a:r>
            <a:r>
              <a:rPr lang="pt-PT" sz="1000">
                <a:latin typeface="Montserrat"/>
                <a:ea typeface="Montserrat"/>
                <a:cs typeface="Montserrat"/>
                <a:sym typeface="Montserrat"/>
              </a:rPr>
              <a:t>o rascunho para </a:t>
            </a:r>
            <a:r>
              <a:rPr lang="pt-PT" sz="1000" b="1">
                <a:latin typeface="Montserrat"/>
                <a:ea typeface="Montserrat"/>
                <a:cs typeface="Montserrat"/>
                <a:sym typeface="Montserrat"/>
              </a:rPr>
              <a:t>consulta pública</a:t>
            </a:r>
            <a:r>
              <a:rPr lang="pt-PT" sz="1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6477300" y="1501196"/>
            <a:ext cx="1492500" cy="2903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ENTREGA</a:t>
            </a:r>
            <a:endParaRPr sz="13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Integração dos contributos da consulta pública</a:t>
            </a: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Preparação da </a:t>
            </a:r>
            <a:r>
              <a:rPr lang="pt-PT" sz="1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versão final</a:t>
            </a: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para aprovação. </a:t>
            </a:r>
            <a:endParaRPr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Publicação </a:t>
            </a:r>
            <a:r>
              <a:rPr lang="pt-PT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do II PANNA.</a:t>
            </a:r>
            <a:endParaRPr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2328024" y="2805850"/>
            <a:ext cx="412500" cy="28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4264353" y="2805850"/>
            <a:ext cx="302700" cy="28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6010837" y="2805850"/>
            <a:ext cx="412500" cy="28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/>
          <p:cNvSpPr txBox="1"/>
          <p:nvPr/>
        </p:nvSpPr>
        <p:spPr>
          <a:xfrm>
            <a:off x="6477300" y="865275"/>
            <a:ext cx="1492500" cy="533100"/>
          </a:xfrm>
          <a:prstGeom prst="rect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100" b="1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Compilação final</a:t>
            </a:r>
            <a:r>
              <a:rPr lang="pt-PT" sz="1100" b="1" i="0" u="none" strike="noStrike" cap="none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1" i="0" u="none" strike="noStrike" cap="none">
              <a:solidFill>
                <a:srgbClr val="741B4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800" b="0" i="0" u="none" strike="noStrike" cap="none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pt-PT" sz="800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r>
              <a:rPr lang="pt-PT" sz="800" b="0" i="0" u="none" strike="noStrike" cap="none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pt-PT" sz="800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pt-PT" sz="800" b="0" i="0" u="none" strike="noStrike" cap="none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 - AGO21)</a:t>
            </a:r>
            <a:endParaRPr sz="800" b="0" i="0" u="none" strike="noStrike" cap="none">
              <a:solidFill>
                <a:srgbClr val="741B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7835913" y="2582400"/>
            <a:ext cx="412500" cy="2835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8229600" y="2805850"/>
            <a:ext cx="865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b="1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IMPLEMENTAÇÃO</a:t>
            </a:r>
            <a:endParaRPr sz="700" b="1">
              <a:solidFill>
                <a:srgbClr val="C27B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213" y="87799"/>
            <a:ext cx="533150" cy="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/>
          <p:nvPr/>
        </p:nvSpPr>
        <p:spPr>
          <a:xfrm>
            <a:off x="572450" y="4458813"/>
            <a:ext cx="81657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PT" sz="1600" b="1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JAN 	 	FEV </a:t>
            </a:r>
            <a:r>
              <a:rPr lang="pt-PT" sz="16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pt-PT" sz="1600" b="1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MAR</a:t>
            </a:r>
            <a:r>
              <a:rPr lang="pt-PT" sz="16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pt-PT" sz="1600" b="1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ABR </a:t>
            </a:r>
            <a:r>
              <a:rPr lang="pt-PT" sz="16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pt-PT" sz="1600" b="1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MAI </a:t>
            </a:r>
            <a:r>
              <a:rPr lang="pt-PT" sz="16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pt-PT" sz="1600" b="1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JUN</a:t>
            </a:r>
            <a:r>
              <a:rPr lang="pt-PT" sz="16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pt-PT" sz="1600" b="1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r>
              <a:rPr lang="pt-PT" sz="16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pt-PT" sz="1600" b="1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AGO  </a:t>
            </a:r>
            <a:endParaRPr sz="1600" b="1" i="0" u="none" strike="noStrike" cap="non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6" name="Google Shape;196;p29"/>
          <p:cNvCxnSpPr/>
          <p:nvPr/>
        </p:nvCxnSpPr>
        <p:spPr>
          <a:xfrm>
            <a:off x="950025" y="4935025"/>
            <a:ext cx="6543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97" name="Google Shape;197;p29"/>
          <p:cNvSpPr/>
          <p:nvPr/>
        </p:nvSpPr>
        <p:spPr>
          <a:xfrm>
            <a:off x="5374725" y="4843225"/>
            <a:ext cx="183600" cy="183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4233559" y="4843225"/>
            <a:ext cx="183600" cy="183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/>
          <p:nvPr/>
        </p:nvSpPr>
        <p:spPr>
          <a:xfrm>
            <a:off x="4672088" y="4843175"/>
            <a:ext cx="183600" cy="183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2419847" y="4843225"/>
            <a:ext cx="183600" cy="1836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/>
          <p:nvPr/>
        </p:nvSpPr>
        <p:spPr>
          <a:xfrm>
            <a:off x="2925059" y="4843225"/>
            <a:ext cx="183600" cy="1836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7168525" y="4843225"/>
            <a:ext cx="183600" cy="1836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5767775" y="4843225"/>
            <a:ext cx="183600" cy="183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6664550" y="4843225"/>
            <a:ext cx="183600" cy="1836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Google Shape;210;p30"/>
          <p:cNvGraphicFramePr/>
          <p:nvPr/>
        </p:nvGraphicFramePr>
        <p:xfrm>
          <a:off x="516138" y="77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{EDC7C65B-1D1E-4F3C-9C3A-842B0015AA6B}</a:tableStyleId>
              </a:tblPr>
              <a:tblGrid>
                <a:gridCol w="36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PT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Recomendações-chave do IRM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Estabelecer mais canais para </a:t>
                      </a:r>
                      <a:r>
                        <a:rPr lang="pt-PT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incorporar sugestões dos cidadãos no processo de cocriação</a:t>
                      </a: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 </a:t>
                      </a:r>
                      <a:r>
                        <a:rPr lang="pt-PT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garantir um </a:t>
                      </a:r>
                      <a:r>
                        <a:rPr lang="pt-PT" sz="12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feedback</a:t>
                      </a:r>
                      <a:r>
                        <a:rPr lang="pt-PT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fundamentado e oportuno a todos os participantes</a:t>
                      </a: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Um processo de consulta pública ou </a:t>
                      </a:r>
                      <a:r>
                        <a:rPr lang="pt-PT" sz="12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</a:t>
                      </a: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 início da fase de desenvolvimento do plano poderia incentivar um maior envolvimento dos cidadãos.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a </a:t>
                      </a:r>
                      <a:r>
                        <a:rPr lang="pt-PT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paridade de organizações governamentais e não-governamentais no fórum multilateral</a:t>
                      </a: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Poderiam ser considerados diferentes níveis de participação para diferentes organizações.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 </a:t>
                      </a:r>
                      <a:r>
                        <a:rPr lang="pt-PT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prioridade a compromissos que envolvam o setor da justiça</a:t>
                      </a: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uma das áreas de administração pública onde a confiança pública é menor. </a:t>
                      </a:r>
                      <a:r>
                        <a:rPr lang="pt-PT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Envolver diretamente atores relevantes no setor para promover transparência e prestação de contas.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Incluir compromissos que tenham um </a:t>
                      </a:r>
                      <a:r>
                        <a:rPr lang="pt-PT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foco equilibrado nas áreas de prestação de contas (“accountability”) e participação cívica </a:t>
                      </a: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fim de alargar o âmbito dos próximos planos de ação.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Melhorar o conhecimento do público sobre o processo OGP</a:t>
                      </a:r>
                      <a:r>
                        <a:rPr lang="pt-P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através dos meios de comunicação convencionais e de comunicações direcionadas com vista a promover um maior envolvimento público em futuros planos de ação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1" name="Google Shape;211;p30"/>
          <p:cNvSpPr txBox="1"/>
          <p:nvPr/>
        </p:nvSpPr>
        <p:spPr>
          <a:xfrm>
            <a:off x="2670450" y="4149450"/>
            <a:ext cx="3803100" cy="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Fonte IRM - Relatório de Desenvolvimento Portugal (2018–2020)</a:t>
            </a:r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783600" y="267500"/>
            <a:ext cx="73887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6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RECOMENDAÇÕES-CHAVE IRM DO I PLANO DE AÇÃO</a:t>
            </a:r>
            <a:endParaRPr sz="20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213" y="87799"/>
            <a:ext cx="533150" cy="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/>
        </p:nvSpPr>
        <p:spPr>
          <a:xfrm>
            <a:off x="675000" y="1769400"/>
            <a:ext cx="77940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Subfase de conceção 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Compromissos recebidos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1" descr="Resultado de imagem para FACEBOOK WHITE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1" descr="Resultado de imagem para FACEBOOK WHITE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1" descr="Resultado de imagem para morocco flag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1" descr="Resultado de imagem para morocco flag"/>
          <p:cNvSpPr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783600" y="267500"/>
            <a:ext cx="73887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6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RESULTADOS DO INQUÉRITO À REDE</a:t>
            </a:r>
            <a:endParaRPr sz="2000" b="1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4439592" y="43934"/>
            <a:ext cx="26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783600" y="796211"/>
            <a:ext cx="7921800" cy="25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700" b="1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SUBMISSÃO DE COMPROMISSO VIA FORMULÁRIO</a:t>
            </a:r>
            <a:r>
              <a:rPr lang="pt-PT" sz="1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- 10 PROPOSTAS</a:t>
            </a:r>
            <a:endParaRPr sz="1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700" b="1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SUBMISSÃO DE COMPROMISSOS MEMBROS DA REDE</a:t>
            </a:r>
            <a:r>
              <a:rPr lang="pt-PT" sz="1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- 1 PROPOSTA</a:t>
            </a:r>
            <a:endParaRPr sz="1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70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PROTO COMPROMISSOS DAS SESSÕES DE COCRIAÇÃO</a:t>
            </a:r>
            <a:r>
              <a:rPr lang="pt-PT" sz="17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- 31 PROPOSTAS</a:t>
            </a:r>
            <a:endParaRPr sz="1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213" y="87799"/>
            <a:ext cx="533150" cy="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225" y="4988217"/>
            <a:ext cx="971775" cy="15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/>
        </p:nvSpPr>
        <p:spPr>
          <a:xfrm>
            <a:off x="675000" y="1769400"/>
            <a:ext cx="77940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Subfase de conceção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Análise de compromissos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3" descr="Resultado de imagem para FACEBOOK WHITE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3" descr="Resultado de imagem para FACEBOOK WHITE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3" descr="Resultado de imagem para morocco flag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 descr="Resultado de imagem para morocco flag"/>
          <p:cNvSpPr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Apresentação no Ecrã (16:9)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21</vt:i4>
      </vt:variant>
    </vt:vector>
  </HeadingPairs>
  <TitlesOfParts>
    <vt:vector size="27" baseType="lpstr">
      <vt:lpstr>Calibri</vt:lpstr>
      <vt:lpstr>Roboto</vt:lpstr>
      <vt:lpstr>Arial</vt:lpstr>
      <vt:lpstr>Montserrat</vt:lpstr>
      <vt:lpstr>Tema do Office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Patrícia Paralta</cp:lastModifiedBy>
  <cp:revision>1</cp:revision>
  <dcterms:modified xsi:type="dcterms:W3CDTF">2021-07-07T16:19:37Z</dcterms:modified>
</cp:coreProperties>
</file>